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593" r:id="rId2"/>
    <p:sldId id="592" r:id="rId3"/>
    <p:sldId id="680" r:id="rId4"/>
    <p:sldId id="630" r:id="rId5"/>
    <p:sldId id="594" r:id="rId6"/>
    <p:sldId id="595" r:id="rId7"/>
    <p:sldId id="596" r:id="rId8"/>
    <p:sldId id="597" r:id="rId9"/>
    <p:sldId id="677" r:id="rId10"/>
    <p:sldId id="598" r:id="rId11"/>
    <p:sldId id="631" r:id="rId12"/>
    <p:sldId id="632" r:id="rId13"/>
    <p:sldId id="633" r:id="rId14"/>
    <p:sldId id="634" r:id="rId15"/>
    <p:sldId id="635"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619" autoAdjust="0"/>
  </p:normalViewPr>
  <p:slideViewPr>
    <p:cSldViewPr>
      <p:cViewPr varScale="1">
        <p:scale>
          <a:sx n="61" d="100"/>
          <a:sy n="61" d="100"/>
        </p:scale>
        <p:origin x="1445"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00CDFF0-D083-4B56-AD44-385647BC9464}" type="datetimeFigureOut">
              <a:rPr lang="en-US" smtClean="0"/>
              <a:pPr/>
              <a:t>8/29/2022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FAAAFF5-9D04-4943-A5C1-83B12FCF335D}" type="slidenum">
              <a:rPr lang="en-US" smtClean="0"/>
              <a:pPr/>
              <a:t>‹#›</a:t>
            </a:fld>
            <a:endParaRPr lang="en-US"/>
          </a:p>
        </p:txBody>
      </p:sp>
    </p:spTree>
    <p:extLst>
      <p:ext uri="{BB962C8B-B14F-4D97-AF65-F5344CB8AC3E}">
        <p14:creationId xmlns:p14="http://schemas.microsoft.com/office/powerpoint/2010/main" val="256355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CDD6182-348D-49BD-8F13-1D535C2C46EC}" type="datetimeFigureOut">
              <a:rPr lang="en-US" smtClean="0"/>
              <a:pPr/>
              <a:t>8/29/2022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E3F4100-0ED8-4E7D-B59C-DDB9A39961D6}" type="slidenum">
              <a:rPr lang="en-US" smtClean="0"/>
              <a:pPr/>
              <a:t>‹#›</a:t>
            </a:fld>
            <a:endParaRPr lang="en-US"/>
          </a:p>
        </p:txBody>
      </p:sp>
    </p:spTree>
    <p:extLst>
      <p:ext uri="{BB962C8B-B14F-4D97-AF65-F5344CB8AC3E}">
        <p14:creationId xmlns:p14="http://schemas.microsoft.com/office/powerpoint/2010/main" val="1152920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Particularly</a:t>
            </a:r>
            <a:r>
              <a:rPr lang="en-US" baseline="0" dirty="0"/>
              <a:t> useful to put this lecture in context with what we’ve learned so far to give the big picture (BP)</a:t>
            </a:r>
          </a:p>
          <a:p>
            <a:endParaRPr lang="en-US" baseline="0" dirty="0"/>
          </a:p>
          <a:p>
            <a:r>
              <a:rPr lang="en-US" baseline="0" dirty="0"/>
              <a:t>May not need calculator on the first test</a:t>
            </a:r>
          </a:p>
          <a:p>
            <a:endParaRPr lang="en-US" baseline="0" dirty="0"/>
          </a:p>
          <a:p>
            <a:r>
              <a:rPr lang="en-US" baseline="0" dirty="0"/>
              <a:t>Perhaps I should reverse Laue/Powder order and go over some data in more detail? Could drop Laue if run out of time. </a:t>
            </a:r>
          </a:p>
          <a:p>
            <a:endParaRPr lang="en-US" baseline="0" dirty="0"/>
          </a:p>
        </p:txBody>
      </p:sp>
      <p:sp>
        <p:nvSpPr>
          <p:cNvPr id="4" name="Slide Number Placeholder 3"/>
          <p:cNvSpPr>
            <a:spLocks noGrp="1"/>
          </p:cNvSpPr>
          <p:nvPr>
            <p:ph type="sldNum" sz="quarter" idx="10"/>
          </p:nvPr>
        </p:nvSpPr>
        <p:spPr/>
        <p:txBody>
          <a:bodyPr/>
          <a:lstStyle/>
          <a:p>
            <a:fld id="{5E3F4100-0ED8-4E7D-B59C-DDB9A39961D6}" type="slidenum">
              <a:rPr lang="en-US" smtClean="0"/>
              <a:pPr/>
              <a:t>1</a:t>
            </a:fld>
            <a:endParaRPr lang="en-US"/>
          </a:p>
        </p:txBody>
      </p:sp>
    </p:spTree>
    <p:extLst>
      <p:ext uri="{BB962C8B-B14F-4D97-AF65-F5344CB8AC3E}">
        <p14:creationId xmlns:p14="http://schemas.microsoft.com/office/powerpoint/2010/main" val="3502890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Generic for any point in the sample. (ignoring</a:t>
            </a:r>
            <a:r>
              <a:rPr lang="en-US" baseline="0" dirty="0"/>
              <a:t> the time dependence, will disappear when we square it)</a:t>
            </a:r>
            <a:endParaRPr lang="en-US" dirty="0"/>
          </a:p>
        </p:txBody>
      </p:sp>
      <p:sp>
        <p:nvSpPr>
          <p:cNvPr id="4" name="Slide Number Placeholder 3"/>
          <p:cNvSpPr>
            <a:spLocks noGrp="1"/>
          </p:cNvSpPr>
          <p:nvPr>
            <p:ph type="sldNum" sz="quarter" idx="10"/>
          </p:nvPr>
        </p:nvSpPr>
        <p:spPr/>
        <p:txBody>
          <a:bodyPr/>
          <a:lstStyle/>
          <a:p>
            <a:fld id="{CA07A30A-D0FE-4E31-9E27-FDD5606E2656}" type="slidenum">
              <a:rPr lang="en-US" smtClean="0"/>
              <a:pPr/>
              <a:t>11</a:t>
            </a:fld>
            <a:endParaRPr lang="en-US"/>
          </a:p>
        </p:txBody>
      </p:sp>
    </p:spTree>
    <p:extLst>
      <p:ext uri="{BB962C8B-B14F-4D97-AF65-F5344CB8AC3E}">
        <p14:creationId xmlns:p14="http://schemas.microsoft.com/office/powerpoint/2010/main" val="3078747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requires a bunch of math to show that could take a good portion of the class today if I wanted to. However, that’s not really the point of this class. Better just to trust me here and learn how to us it. </a:t>
            </a:r>
            <a:endParaRPr lang="en-US" dirty="0"/>
          </a:p>
        </p:txBody>
      </p:sp>
      <p:sp>
        <p:nvSpPr>
          <p:cNvPr id="4" name="Slide Number Placeholder 3"/>
          <p:cNvSpPr>
            <a:spLocks noGrp="1"/>
          </p:cNvSpPr>
          <p:nvPr>
            <p:ph type="sldNum" sz="quarter" idx="10"/>
          </p:nvPr>
        </p:nvSpPr>
        <p:spPr/>
        <p:txBody>
          <a:bodyPr/>
          <a:lstStyle/>
          <a:p>
            <a:fld id="{5E3F4100-0ED8-4E7D-B59C-DDB9A39961D6}" type="slidenum">
              <a:rPr lang="en-US" smtClean="0"/>
              <a:pPr/>
              <a:t>12</a:t>
            </a:fld>
            <a:endParaRPr lang="en-US"/>
          </a:p>
        </p:txBody>
      </p:sp>
    </p:spTree>
    <p:extLst>
      <p:ext uri="{BB962C8B-B14F-4D97-AF65-F5344CB8AC3E}">
        <p14:creationId xmlns:p14="http://schemas.microsoft.com/office/powerpoint/2010/main" val="3896484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very common kind</a:t>
            </a:r>
            <a:r>
              <a:rPr lang="en-US" baseline="0" dirty="0"/>
              <a:t> of measurement is the theta-2theta scan. Discuss. Easy to get confused about the angle. </a:t>
            </a:r>
            <a:endParaRPr lang="en-US" dirty="0"/>
          </a:p>
          <a:p>
            <a:r>
              <a:rPr lang="en-US" dirty="0"/>
              <a:t>Draw vector k-</a:t>
            </a:r>
            <a:r>
              <a:rPr lang="en-US" dirty="0" err="1"/>
              <a:t>ko</a:t>
            </a:r>
            <a:r>
              <a:rPr lang="en-US" dirty="0"/>
              <a:t> on the board</a:t>
            </a:r>
            <a:r>
              <a:rPr lang="en-US" baseline="0" dirty="0"/>
              <a:t> to illustrate correct direction of K. </a:t>
            </a:r>
          </a:p>
          <a:p>
            <a:r>
              <a:rPr lang="en-US" baseline="0" dirty="0"/>
              <a:t>Elastic scattering requires no energy lose, so k’s magnitude is the same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Use right triangles to show 2ksin theta</a:t>
            </a:r>
          </a:p>
          <a:p>
            <a:r>
              <a:rPr lang="en-US" dirty="0"/>
              <a:t>You can use a similar argument to show how d and lambda</a:t>
            </a:r>
            <a:r>
              <a:rPr lang="en-US" baseline="0" dirty="0"/>
              <a:t> are related from the diagram on the left. a=</a:t>
            </a:r>
            <a:r>
              <a:rPr lang="en-US" baseline="0" dirty="0" err="1"/>
              <a:t>dsin</a:t>
            </a:r>
            <a:r>
              <a:rPr lang="en-US" baseline="0" dirty="0"/>
              <a:t> theta  (D=lambda/2 sin theta) </a:t>
            </a:r>
            <a:r>
              <a:rPr lang="en-US" b="1" baseline="0" dirty="0"/>
              <a:t>Define sin of theta to show this. </a:t>
            </a:r>
            <a:endParaRPr lang="en-US" b="1" dirty="0"/>
          </a:p>
        </p:txBody>
      </p:sp>
      <p:sp>
        <p:nvSpPr>
          <p:cNvPr id="4" name="Slide Number Placeholder 3"/>
          <p:cNvSpPr>
            <a:spLocks noGrp="1"/>
          </p:cNvSpPr>
          <p:nvPr>
            <p:ph type="sldNum" sz="quarter" idx="10"/>
          </p:nvPr>
        </p:nvSpPr>
        <p:spPr/>
        <p:txBody>
          <a:bodyPr/>
          <a:lstStyle/>
          <a:p>
            <a:fld id="{CA07A30A-D0FE-4E31-9E27-FDD5606E2656}" type="slidenum">
              <a:rPr lang="en-US" smtClean="0"/>
              <a:pPr/>
              <a:t>14</a:t>
            </a:fld>
            <a:endParaRPr lang="en-US"/>
          </a:p>
        </p:txBody>
      </p:sp>
    </p:spTree>
    <p:extLst>
      <p:ext uri="{BB962C8B-B14F-4D97-AF65-F5344CB8AC3E}">
        <p14:creationId xmlns:p14="http://schemas.microsoft.com/office/powerpoint/2010/main" val="2160807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jumps</a:t>
            </a:r>
            <a:r>
              <a:rPr lang="en-US" baseline="0" dirty="0"/>
              <a:t> out at you as a necessary condition for this to be true?</a:t>
            </a:r>
            <a:endParaRPr lang="en-US" dirty="0"/>
          </a:p>
        </p:txBody>
      </p:sp>
      <p:sp>
        <p:nvSpPr>
          <p:cNvPr id="4" name="Slide Number Placeholder 3"/>
          <p:cNvSpPr>
            <a:spLocks noGrp="1"/>
          </p:cNvSpPr>
          <p:nvPr>
            <p:ph type="sldNum" sz="quarter" idx="10"/>
          </p:nvPr>
        </p:nvSpPr>
        <p:spPr/>
        <p:txBody>
          <a:bodyPr/>
          <a:lstStyle/>
          <a:p>
            <a:fld id="{5E3F4100-0ED8-4E7D-B59C-DDB9A39961D6}" type="slidenum">
              <a:rPr lang="en-US" smtClean="0"/>
              <a:pPr/>
              <a:t>15</a:t>
            </a:fld>
            <a:endParaRPr lang="en-US"/>
          </a:p>
        </p:txBody>
      </p:sp>
    </p:spTree>
    <p:extLst>
      <p:ext uri="{BB962C8B-B14F-4D97-AF65-F5344CB8AC3E}">
        <p14:creationId xmlns:p14="http://schemas.microsoft.com/office/powerpoint/2010/main" val="1261580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0408FA-B60C-4852-A284-D571A0FD1B87}" type="slidenum">
              <a:rPr lang="en-US"/>
              <a:pPr/>
              <a:t>2</a:t>
            </a:fld>
            <a:endParaRPr lang="en-US"/>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r>
              <a:rPr lang="en-US" dirty="0"/>
              <a:t>Before</a:t>
            </a:r>
            <a:r>
              <a:rPr lang="en-US" baseline="0" dirty="0"/>
              <a:t> we get into what diffraction is, let’s discuss why you should care. </a:t>
            </a:r>
          </a:p>
          <a:p>
            <a:r>
              <a:rPr lang="en-US" baseline="0" dirty="0"/>
              <a:t>Secondary phases, compare to CaTiO3. Discuss valence. Can also form TiO2 and </a:t>
            </a:r>
            <a:r>
              <a:rPr lang="en-US" baseline="0" dirty="0" err="1"/>
              <a:t>CaO</a:t>
            </a:r>
            <a:r>
              <a:rPr lang="en-US" baseline="0" dirty="0"/>
              <a:t>. Also sometimes get different structures for the same atoms.</a:t>
            </a:r>
            <a:endParaRPr lang="en-US" dirty="0"/>
          </a:p>
          <a:p>
            <a:r>
              <a:rPr lang="en-US" dirty="0"/>
              <a:t>Thickness, either fringes</a:t>
            </a:r>
            <a:r>
              <a:rPr lang="en-US" baseline="0" dirty="0"/>
              <a:t> if really thin and smooth or can do at low angle (x-ray reflectivity)</a:t>
            </a:r>
          </a:p>
          <a:p>
            <a:endParaRPr lang="tr-TR" dirty="0"/>
          </a:p>
        </p:txBody>
      </p:sp>
    </p:spTree>
    <p:extLst>
      <p:ext uri="{BB962C8B-B14F-4D97-AF65-F5344CB8AC3E}">
        <p14:creationId xmlns:p14="http://schemas.microsoft.com/office/powerpoint/2010/main" val="1052350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mention this early so you know what kinds of things to be paying extra attention to as we go through this diffraction discussion. </a:t>
            </a:r>
          </a:p>
          <a:p>
            <a:endParaRPr lang="en-US" dirty="0"/>
          </a:p>
          <a:p>
            <a:r>
              <a:rPr lang="en-US" dirty="0"/>
              <a:t>Is it a good film? That depends on your definition of good. But, no evidence of secondary phases (which would show up as extra peaks, note log scale). That’s a good start. It’s not fully strained, so if that is you definition of good, then no. However, thick films will never be fully strained, so it may also depend on what thickness it is. </a:t>
            </a:r>
          </a:p>
          <a:p>
            <a:endParaRPr lang="en-US" dirty="0"/>
          </a:p>
          <a:p>
            <a:r>
              <a:rPr lang="en-US" dirty="0"/>
              <a:t>Good example to walk them through and remind them how to use Bragg’s law (come back to later after we’ve discussed). Also a commonly done and important experimental thing and has some good misconceptions in it I can make sure they don’t mess up.</a:t>
            </a:r>
          </a:p>
        </p:txBody>
      </p:sp>
      <p:sp>
        <p:nvSpPr>
          <p:cNvPr id="4" name="Slide Number Placeholder 3"/>
          <p:cNvSpPr>
            <a:spLocks noGrp="1"/>
          </p:cNvSpPr>
          <p:nvPr>
            <p:ph type="sldNum" sz="quarter" idx="10"/>
          </p:nvPr>
        </p:nvSpPr>
        <p:spPr/>
        <p:txBody>
          <a:bodyPr/>
          <a:lstStyle/>
          <a:p>
            <a:fld id="{5E3F4100-0ED8-4E7D-B59C-DDB9A39961D6}" type="slidenum">
              <a:rPr lang="en-US" smtClean="0"/>
              <a:pPr/>
              <a:t>3</a:t>
            </a:fld>
            <a:endParaRPr lang="en-US"/>
          </a:p>
        </p:txBody>
      </p:sp>
    </p:spTree>
    <p:extLst>
      <p:ext uri="{BB962C8B-B14F-4D97-AF65-F5344CB8AC3E}">
        <p14:creationId xmlns:p14="http://schemas.microsoft.com/office/powerpoint/2010/main" val="3994813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a:solidFill>
            <a:srgbClr val="FFFFFF"/>
          </a:solidFill>
          <a:ln/>
        </p:spPr>
      </p:sp>
      <p:sp>
        <p:nvSpPr>
          <p:cNvPr id="22531" name="Rectangle 2"/>
          <p:cNvSpPr>
            <a:spLocks noGrp="1" noChangeArrowheads="1"/>
          </p:cNvSpPr>
          <p:nvPr>
            <p:ph type="body" idx="1"/>
          </p:nvPr>
        </p:nvSpPr>
        <p:spPr>
          <a:noFill/>
        </p:spPr>
        <p:txBody>
          <a:bodyPr>
            <a:normAutofit fontScale="32500" lnSpcReduction="20000"/>
          </a:bodyPr>
          <a:lstStyle/>
          <a:p>
            <a:r>
              <a:rPr lang="en-US" sz="1200" b="0" i="0" u="none" strike="noStrike" kern="1200" baseline="0" dirty="0">
                <a:solidFill>
                  <a:schemeClr val="tx1"/>
                </a:solidFill>
                <a:latin typeface="+mn-lt"/>
                <a:ea typeface="+mn-ea"/>
                <a:cs typeface="+mn-cs"/>
              </a:rPr>
              <a:t>Let’s simplify our complicated crystal to just a linear chain of atoms. Our example of a chain of oscillators is nice because it is easy to visualize such a system, namely, a chain of masses connected by springs. But the ideas of our example are far more</a:t>
            </a:r>
          </a:p>
          <a:p>
            <a:r>
              <a:rPr lang="en-US" sz="1200" b="0" i="0" u="none" strike="noStrike" kern="1200" baseline="0" dirty="0">
                <a:solidFill>
                  <a:schemeClr val="tx1"/>
                </a:solidFill>
                <a:latin typeface="+mn-lt"/>
                <a:ea typeface="+mn-ea"/>
                <a:cs typeface="+mn-cs"/>
              </a:rPr>
              <a:t>useful than might appear from this one simple mechanical model. Indeed, many materials</a:t>
            </a:r>
          </a:p>
          <a:p>
            <a:r>
              <a:rPr lang="en-US" sz="1200" b="0" i="0" u="none" strike="noStrike" kern="1200" baseline="0" dirty="0">
                <a:solidFill>
                  <a:schemeClr val="tx1"/>
                </a:solidFill>
                <a:latin typeface="+mn-lt"/>
                <a:ea typeface="+mn-ea"/>
                <a:cs typeface="+mn-cs"/>
              </a:rPr>
              <a:t>(including solids, liquids and gases) have some aspects of their physical response to (usually</a:t>
            </a:r>
          </a:p>
          <a:p>
            <a:r>
              <a:rPr lang="en-US" sz="1200" b="0" i="0" u="none" strike="noStrike" kern="1200" baseline="0" dirty="0">
                <a:solidFill>
                  <a:schemeClr val="tx1"/>
                </a:solidFill>
                <a:latin typeface="+mn-lt"/>
                <a:ea typeface="+mn-ea"/>
                <a:cs typeface="+mn-cs"/>
              </a:rPr>
              <a:t>small) perturbations behaving just as if they were a bunch of coupled oscillators — at least</a:t>
            </a:r>
          </a:p>
          <a:p>
            <a:r>
              <a:rPr lang="en-US" sz="1200" b="0" i="0" u="none" strike="noStrike" kern="1200" baseline="0" dirty="0">
                <a:solidFill>
                  <a:schemeClr val="tx1"/>
                </a:solidFill>
                <a:latin typeface="+mn-lt"/>
                <a:ea typeface="+mn-ea"/>
                <a:cs typeface="+mn-cs"/>
              </a:rPr>
              <a:t>to a first approximation. In a sense we will explore later, even the electromagnetic field</a:t>
            </a:r>
          </a:p>
          <a:p>
            <a:r>
              <a:rPr lang="en-US" sz="1200" b="0" i="0" u="none" strike="noStrike" kern="1200" baseline="0" dirty="0">
                <a:solidFill>
                  <a:schemeClr val="tx1"/>
                </a:solidFill>
                <a:latin typeface="+mn-lt"/>
                <a:ea typeface="+mn-ea"/>
                <a:cs typeface="+mn-cs"/>
              </a:rPr>
              <a:t>behaves this way! This “harmonic oscillator” response to perturbations leads — in a</a:t>
            </a:r>
          </a:p>
          <a:p>
            <a:r>
              <a:rPr lang="en-US" sz="1200" b="0" i="0" u="none" strike="noStrike" kern="1200" baseline="0" dirty="0">
                <a:solidFill>
                  <a:schemeClr val="tx1"/>
                </a:solidFill>
                <a:latin typeface="+mn-lt"/>
                <a:ea typeface="+mn-ea"/>
                <a:cs typeface="+mn-cs"/>
              </a:rPr>
              <a:t>continuum model — to the appearance of wave phenomena in the traditional sense. We</a:t>
            </a:r>
          </a:p>
          <a:p>
            <a:r>
              <a:rPr lang="en-US" sz="1200" b="0" i="0" u="none" strike="noStrike" kern="1200" baseline="0" dirty="0">
                <a:solidFill>
                  <a:schemeClr val="tx1"/>
                </a:solidFill>
                <a:latin typeface="+mn-lt"/>
                <a:ea typeface="+mn-ea"/>
                <a:cs typeface="+mn-cs"/>
              </a:rPr>
              <a:t>caught a glimpse of this when we examined the normal modes for a chain of oscillators</a:t>
            </a:r>
          </a:p>
          <a:p>
            <a:r>
              <a:rPr lang="en-US" sz="1200" b="0" i="0" u="none" strike="noStrike" kern="1200" baseline="0" dirty="0">
                <a:solidFill>
                  <a:schemeClr val="tx1"/>
                </a:solidFill>
                <a:latin typeface="+mn-lt"/>
                <a:ea typeface="+mn-ea"/>
                <a:cs typeface="+mn-cs"/>
              </a:rPr>
              <a:t>with various boundary conditions. Because the harmonic approximation is often a good</a:t>
            </a:r>
          </a:p>
          <a:p>
            <a:r>
              <a:rPr lang="en-US" sz="1200" b="0" i="0" u="none" strike="noStrike" kern="1200" baseline="0" dirty="0">
                <a:solidFill>
                  <a:schemeClr val="tx1"/>
                </a:solidFill>
                <a:latin typeface="+mn-lt"/>
                <a:ea typeface="+mn-ea"/>
                <a:cs typeface="+mn-cs"/>
              </a:rPr>
              <a:t>first approximation to the behavior of systems near stable equilibrium, you can see why</a:t>
            </a:r>
          </a:p>
          <a:p>
            <a:r>
              <a:rPr lang="en-US" sz="1200" b="0" i="0" u="none" strike="noStrike" kern="1200" baseline="0" dirty="0">
                <a:solidFill>
                  <a:schemeClr val="tx1"/>
                </a:solidFill>
                <a:latin typeface="+mn-lt"/>
                <a:ea typeface="+mn-ea"/>
                <a:cs typeface="+mn-cs"/>
              </a:rPr>
              <a:t>wave phenomena are so ubiquitous. Wave phenomena are typically associated with propagation</a:t>
            </a:r>
          </a:p>
          <a:p>
            <a:r>
              <a:rPr lang="en-US" sz="1200" b="0" i="0" u="none" strike="noStrike" kern="1200" baseline="0" dirty="0">
                <a:solidFill>
                  <a:schemeClr val="tx1"/>
                </a:solidFill>
                <a:latin typeface="+mn-lt"/>
                <a:ea typeface="+mn-ea"/>
                <a:cs typeface="+mn-cs"/>
              </a:rPr>
              <a:t>media (earth, water, air, etc.) which are modeled as continuous rather than discrete.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basic physical idea is reasonably simple. Often times we are interested in certain</a:t>
            </a:r>
          </a:p>
          <a:p>
            <a:r>
              <a:rPr lang="en-US" sz="1200" b="0" i="0" u="none" strike="noStrike" kern="1200" baseline="0" dirty="0">
                <a:solidFill>
                  <a:schemeClr val="tx1"/>
                </a:solidFill>
                <a:latin typeface="+mn-lt"/>
                <a:ea typeface="+mn-ea"/>
                <a:cs typeface="+mn-cs"/>
              </a:rPr>
              <a:t>macroscopic properties of some material (e.g., the behavior of a plucked guitar string as a</a:t>
            </a:r>
          </a:p>
          <a:p>
            <a:r>
              <a:rPr lang="en-US" sz="1200" b="0" i="0" u="none" strike="noStrike" kern="1200" baseline="0" dirty="0">
                <a:solidFill>
                  <a:schemeClr val="tx1"/>
                </a:solidFill>
                <a:latin typeface="+mn-lt"/>
                <a:ea typeface="+mn-ea"/>
                <a:cs typeface="+mn-cs"/>
              </a:rPr>
              <a:t>function of time and space) and we want to ignore most of the details of the microscopic</a:t>
            </a:r>
          </a:p>
          <a:p>
            <a:r>
              <a:rPr lang="en-US" sz="1200" b="0" i="0" u="none" strike="noStrike" kern="1200" baseline="0" dirty="0">
                <a:solidFill>
                  <a:schemeClr val="tx1"/>
                </a:solidFill>
                <a:latin typeface="+mn-lt"/>
                <a:ea typeface="+mn-ea"/>
                <a:cs typeface="+mn-cs"/>
              </a:rPr>
              <a:t>make-up of the material since they should be irrelevant for the most part. So long as the</a:t>
            </a:r>
          </a:p>
          <a:p>
            <a:r>
              <a:rPr lang="en-US" sz="1200" b="0" i="0" u="none" strike="noStrike" kern="1200" baseline="0" dirty="0">
                <a:solidFill>
                  <a:schemeClr val="tx1"/>
                </a:solidFill>
                <a:latin typeface="+mn-lt"/>
                <a:ea typeface="+mn-ea"/>
                <a:cs typeface="+mn-cs"/>
              </a:rPr>
              <a:t>length scales associated with the macroscopic behavior of the material (e.g., wavelengths)</a:t>
            </a:r>
          </a:p>
          <a:p>
            <a:r>
              <a:rPr lang="en-US" sz="1200" b="0" i="0" u="none" strike="noStrike" kern="1200" baseline="0" dirty="0">
                <a:solidFill>
                  <a:schemeClr val="tx1"/>
                </a:solidFill>
                <a:latin typeface="+mn-lt"/>
                <a:ea typeface="+mn-ea"/>
                <a:cs typeface="+mn-cs"/>
              </a:rPr>
              <a:t>are much larger than the length scales associated with the microscopic structure (e.g., the</a:t>
            </a:r>
          </a:p>
          <a:p>
            <a:r>
              <a:rPr lang="en-US" sz="1200" b="0" i="0" u="none" strike="noStrike" kern="1200" baseline="0" dirty="0">
                <a:solidFill>
                  <a:schemeClr val="tx1"/>
                </a:solidFill>
                <a:latin typeface="+mn-lt"/>
                <a:ea typeface="+mn-ea"/>
                <a:cs typeface="+mn-cs"/>
              </a:rPr>
              <a:t>inter-particle spacing) we can approximate the behavior of the material by taking a limit</a:t>
            </a:r>
          </a:p>
          <a:p>
            <a:r>
              <a:rPr lang="en-US" sz="1200" b="0" i="0" u="none" strike="noStrike" kern="1200" baseline="0" dirty="0">
                <a:solidFill>
                  <a:schemeClr val="tx1"/>
                </a:solidFill>
                <a:latin typeface="+mn-lt"/>
                <a:ea typeface="+mn-ea"/>
                <a:cs typeface="+mn-cs"/>
              </a:rPr>
              <a:t>in which the inter-particle spacing approaches zero while letting the number of oscillators</a:t>
            </a:r>
          </a:p>
          <a:p>
            <a:r>
              <a:rPr lang="en-US" sz="1200" b="0" i="0" u="none" strike="noStrike" kern="1200" baseline="0" dirty="0">
                <a:solidFill>
                  <a:schemeClr val="tx1"/>
                </a:solidFill>
                <a:latin typeface="+mn-lt"/>
                <a:ea typeface="+mn-ea"/>
                <a:cs typeface="+mn-cs"/>
              </a:rPr>
              <a:t>become arbitrarily large (“approach infinity”). </a:t>
            </a:r>
            <a:endParaRPr lang="en-US" dirty="0"/>
          </a:p>
          <a:p>
            <a:endParaRPr lang="en-US" dirty="0"/>
          </a:p>
          <a:p>
            <a:r>
              <a:rPr lang="en-US" dirty="0"/>
              <a:t>Why might you want to think about optical properties? There are at least two reasons. One is that you can make use of known optical materials to design and build devices to manipulate light: mirrors, lenses, filters, polarizers, and a host of others. The second is that you can measure the optical response of a new material and obtain a wealth of information about the low energy excitations in the solid.</a:t>
            </a:r>
          </a:p>
          <a:p>
            <a:r>
              <a:rPr lang="en-US" sz="3600" dirty="0"/>
              <a:t>With the use of your own eyes, you could see that solids have a wide range of optical properties. Silver is a lustrous metal, with a high reflectance over the whole visible range. Silicon is a crystalline semiconductor and the basis of modern electronics. With the surface oxide freshly etched off, silicon is also rather reflective, although not as good a mirror as silver. </a:t>
            </a:r>
            <a:r>
              <a:rPr lang="en-US" sz="3600" i="1" dirty="0"/>
              <a:t>∗ </a:t>
            </a:r>
            <a:r>
              <a:rPr lang="en-US" sz="3600" dirty="0"/>
              <a:t>Salt (sodium chloride) is a transparent ionic insulator, is necessary for life, and makes up about 3.5% (by weight) of seawater. A crystal of salt is transparent over the entire visible spectrum; because the refractive index is about 1.5, the reflectance is about 4%.</a:t>
            </a:r>
          </a:p>
          <a:p>
            <a:r>
              <a:rPr lang="en-US" dirty="0"/>
              <a:t>If you had ultraviolet eyes, you would see these materials differently. Silver would be a</a:t>
            </a:r>
          </a:p>
          <a:p>
            <a:r>
              <a:rPr lang="en-US" dirty="0"/>
              <a:t>poor reflector, with at most 20% reflectance and trailing off to zero at the shortest wavelengths.</a:t>
            </a:r>
          </a:p>
          <a:p>
            <a:r>
              <a:rPr lang="en-US" dirty="0"/>
              <a:t>In contrast, the reflectance of silicon would be better than in the visible, reaching up</a:t>
            </a:r>
          </a:p>
          <a:p>
            <a:r>
              <a:rPr lang="en-US" dirty="0"/>
              <a:t>to 75%. Sodium chloride would be opaque over much of the spectrum, with a reflectance a</a:t>
            </a:r>
          </a:p>
          <a:p>
            <a:r>
              <a:rPr lang="en-US" dirty="0"/>
              <a:t>bit higher than in the visible. Those with infrared eyes would also see things differently from</a:t>
            </a:r>
          </a:p>
          <a:p>
            <a:r>
              <a:rPr lang="en-US" dirty="0"/>
              <a:t>visible or </a:t>
            </a:r>
            <a:r>
              <a:rPr lang="en-US" dirty="0" err="1"/>
              <a:t>uv</a:t>
            </a:r>
            <a:r>
              <a:rPr lang="en-US" dirty="0"/>
              <a:t>-sensitive individuals. Silver would have a reflectance above 99%. Silicon would</a:t>
            </a:r>
          </a:p>
          <a:p>
            <a:r>
              <a:rPr lang="en-US" dirty="0"/>
              <a:t>appear opaque at the shortest infrared wavelengths but would then become transparent, so</a:t>
            </a:r>
          </a:p>
          <a:p>
            <a:r>
              <a:rPr lang="en-US" dirty="0"/>
              <a:t>that you could see through even meter-thick crystals.</a:t>
            </a:r>
            <a:r>
              <a:rPr lang="en-US" i="1" dirty="0"/>
              <a:t>† </a:t>
            </a:r>
            <a:r>
              <a:rPr lang="en-US" dirty="0"/>
              <a:t>Sodium chloride remains transparent</a:t>
            </a:r>
          </a:p>
          <a:p>
            <a:r>
              <a:rPr lang="en-US" dirty="0"/>
              <a:t>over much of the infrared</a:t>
            </a:r>
          </a:p>
          <a:p>
            <a:endParaRPr lang="en-US" sz="3600" dirty="0"/>
          </a:p>
          <a:p>
            <a:r>
              <a:rPr lang="en-US" sz="3600" dirty="0"/>
              <a:t>But the continuum model</a:t>
            </a:r>
            <a:r>
              <a:rPr lang="en-US" sz="3600" baseline="0" dirty="0"/>
              <a:t> does not work when the wavelength is on the order of the spacing between the atoms. Then you have diffraction. </a:t>
            </a:r>
            <a:endParaRPr lang="en-US" sz="3600" dirty="0"/>
          </a:p>
        </p:txBody>
      </p:sp>
    </p:spTree>
    <p:extLst>
      <p:ext uri="{BB962C8B-B14F-4D97-AF65-F5344CB8AC3E}">
        <p14:creationId xmlns:p14="http://schemas.microsoft.com/office/powerpoint/2010/main" val="2066849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0ADE31-AC72-4232-B4F4-9C21D9418A10}" type="slidenum">
              <a:rPr lang="en-US"/>
              <a:pPr/>
              <a:t>5</a:t>
            </a:fld>
            <a:endParaRPr 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r>
              <a:rPr lang="en-US" dirty="0"/>
              <a:t>These shown</a:t>
            </a:r>
            <a:r>
              <a:rPr lang="en-US" baseline="0" dirty="0"/>
              <a:t> water waves have wavelengths a little smaller than the geographical formations and thus we see diffraction.</a:t>
            </a:r>
            <a:endParaRPr lang="tr-TR" dirty="0"/>
          </a:p>
        </p:txBody>
      </p:sp>
    </p:spTree>
    <p:extLst>
      <p:ext uri="{BB962C8B-B14F-4D97-AF65-F5344CB8AC3E}">
        <p14:creationId xmlns:p14="http://schemas.microsoft.com/office/powerpoint/2010/main" val="1182816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order</a:t>
            </a:r>
            <a:r>
              <a:rPr lang="en-US" baseline="0" dirty="0"/>
              <a:t> process due to phase ambiguity, doesn’t matter if initial photon is absorbed before emitted photon. </a:t>
            </a:r>
          </a:p>
          <a:p>
            <a:r>
              <a:rPr lang="en-US" baseline="0" dirty="0"/>
              <a:t>See from Fermi’s golden rule (Ch.4 in the book).</a:t>
            </a:r>
            <a:endParaRPr lang="en-US" dirty="0"/>
          </a:p>
        </p:txBody>
      </p:sp>
      <p:sp>
        <p:nvSpPr>
          <p:cNvPr id="4" name="Slide Number Placeholder 3"/>
          <p:cNvSpPr>
            <a:spLocks noGrp="1"/>
          </p:cNvSpPr>
          <p:nvPr>
            <p:ph type="sldNum" sz="quarter" idx="10"/>
          </p:nvPr>
        </p:nvSpPr>
        <p:spPr/>
        <p:txBody>
          <a:bodyPr/>
          <a:lstStyle/>
          <a:p>
            <a:fld id="{5E3F4100-0ED8-4E7D-B59C-DDB9A39961D6}" type="slidenum">
              <a:rPr lang="en-US" smtClean="0"/>
              <a:pPr/>
              <a:t>6</a:t>
            </a:fld>
            <a:endParaRPr lang="en-US"/>
          </a:p>
        </p:txBody>
      </p:sp>
    </p:spTree>
    <p:extLst>
      <p:ext uri="{BB962C8B-B14F-4D97-AF65-F5344CB8AC3E}">
        <p14:creationId xmlns:p14="http://schemas.microsoft.com/office/powerpoint/2010/main" val="1606189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rPr>
              <a:t>Note diameter</a:t>
            </a:r>
            <a:r>
              <a:rPr lang="en-US" baseline="0" dirty="0">
                <a:latin typeface="Times New Roman" pitchFamily="18" charset="0"/>
              </a:rPr>
              <a:t> of smallest circle is one wavelength. Third circular is two wavelengths. The light must be incident over some time to create the </a:t>
            </a:r>
            <a:r>
              <a:rPr lang="en-US" baseline="0" dirty="0" err="1">
                <a:latin typeface="Times New Roman" pitchFamily="18" charset="0"/>
              </a:rPr>
              <a:t>wavefronts</a:t>
            </a:r>
            <a:r>
              <a:rPr lang="en-US" baseline="0" dirty="0">
                <a:latin typeface="Times New Roman" pitchFamily="18" charset="0"/>
              </a:rPr>
              <a:t> shown.</a:t>
            </a:r>
          </a:p>
          <a:p>
            <a:r>
              <a:rPr lang="en-US" baseline="0" dirty="0">
                <a:latin typeface="Times New Roman" pitchFamily="18" charset="0"/>
              </a:rPr>
              <a:t>Careful study of the pattern of theses beams can tell you a lot about the structure (see applications of XRD slide). </a:t>
            </a:r>
          </a:p>
          <a:p>
            <a:endParaRPr lang="en-US" baseline="0" dirty="0">
              <a:latin typeface="Times New Roman" pitchFamily="18" charset="0"/>
            </a:endParaRPr>
          </a:p>
          <a:p>
            <a:r>
              <a:rPr lang="en-US" baseline="0" dirty="0">
                <a:latin typeface="Times New Roman" pitchFamily="18" charset="0"/>
              </a:rPr>
              <a:t>An </a:t>
            </a:r>
            <a:r>
              <a:rPr lang="en-US" baseline="0" dirty="0" err="1">
                <a:latin typeface="Times New Roman" pitchFamily="18" charset="0"/>
              </a:rPr>
              <a:t>xray</a:t>
            </a:r>
            <a:r>
              <a:rPr lang="en-US" baseline="0" dirty="0">
                <a:latin typeface="Times New Roman" pitchFamily="18" charset="0"/>
              </a:rPr>
              <a:t> peak set is just a slice through this pattern.</a:t>
            </a:r>
            <a:endParaRPr lang="en-US" dirty="0">
              <a:latin typeface="Times New Roman" pitchFamily="18"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B696588-4093-449E-9975-437C99CDB387}" type="slidenum">
              <a:rPr lang="en-US" sz="1200" smtClean="0"/>
              <a:pPr eaLnBrk="1" hangingPunct="1"/>
              <a:t>7</a:t>
            </a:fld>
            <a:endParaRPr lang="en-US" sz="1200"/>
          </a:p>
        </p:txBody>
      </p:sp>
    </p:spTree>
    <p:extLst>
      <p:ext uri="{BB962C8B-B14F-4D97-AF65-F5344CB8AC3E}">
        <p14:creationId xmlns:p14="http://schemas.microsoft.com/office/powerpoint/2010/main" val="706770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Reason for adding subscript: in most texts just k would stand for the final k value and here it’s opposite so I like to add the o. That way it’s absolutely clear which I mean.</a:t>
            </a:r>
          </a:p>
          <a:p>
            <a:endParaRPr lang="en-US" dirty="0"/>
          </a:p>
          <a:p>
            <a:r>
              <a:rPr lang="en-US" dirty="0"/>
              <a:t>For</a:t>
            </a:r>
            <a:r>
              <a:rPr lang="en-US" baseline="0" dirty="0"/>
              <a:t> now you can just realize from Modern physics and quantum mechanics that the wavevector k is related to the energy by E=hbar^2 k^2 /(2m) for a particles or in the case of a photon E=</a:t>
            </a:r>
            <a:r>
              <a:rPr lang="en-US" baseline="0" dirty="0" err="1"/>
              <a:t>hbar</a:t>
            </a:r>
            <a:r>
              <a:rPr lang="en-US" baseline="0" dirty="0"/>
              <a:t>*velocity*k (You can figure this out from starting with E=</a:t>
            </a:r>
            <a:r>
              <a:rPr lang="en-US" baseline="0" dirty="0" err="1"/>
              <a:t>hbar</a:t>
            </a:r>
            <a:r>
              <a:rPr lang="en-US" baseline="0" dirty="0"/>
              <a:t> omega and using v=frequency times wavelength and so on)</a:t>
            </a:r>
            <a:endParaRPr lang="en-US" dirty="0"/>
          </a:p>
          <a:p>
            <a:endParaRPr lang="en-US" dirty="0"/>
          </a:p>
          <a:p>
            <a:r>
              <a:rPr lang="en-US" dirty="0"/>
              <a:t>Why isn’t r squared? We are looking at psi,</a:t>
            </a:r>
            <a:r>
              <a:rPr lang="en-US" baseline="0" dirty="0"/>
              <a:t> not intensity. </a:t>
            </a:r>
          </a:p>
          <a:p>
            <a:endParaRPr lang="en-US" baseline="0" dirty="0"/>
          </a:p>
          <a:p>
            <a:r>
              <a:rPr lang="en-US" dirty="0"/>
              <a:t>This is a different approach from the book,</a:t>
            </a:r>
            <a:r>
              <a:rPr lang="en-US" baseline="0" dirty="0"/>
              <a:t> but I think its helpful for visualizing the geometry involved. It will also help to understand what the structure factor is (in next class).</a:t>
            </a:r>
            <a:endParaRPr lang="en-US" dirty="0"/>
          </a:p>
        </p:txBody>
      </p:sp>
      <p:sp>
        <p:nvSpPr>
          <p:cNvPr id="4" name="Slide Number Placeholder 3"/>
          <p:cNvSpPr>
            <a:spLocks noGrp="1"/>
          </p:cNvSpPr>
          <p:nvPr>
            <p:ph type="sldNum" sz="quarter" idx="10"/>
          </p:nvPr>
        </p:nvSpPr>
        <p:spPr/>
        <p:txBody>
          <a:bodyPr/>
          <a:lstStyle/>
          <a:p>
            <a:fld id="{5E3F4100-0ED8-4E7D-B59C-DDB9A39961D6}" type="slidenum">
              <a:rPr lang="en-US" smtClean="0"/>
              <a:pPr/>
              <a:t>8</a:t>
            </a:fld>
            <a:endParaRPr lang="en-US"/>
          </a:p>
        </p:txBody>
      </p:sp>
    </p:spTree>
    <p:extLst>
      <p:ext uri="{BB962C8B-B14F-4D97-AF65-F5344CB8AC3E}">
        <p14:creationId xmlns:p14="http://schemas.microsoft.com/office/powerpoint/2010/main" val="910904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rgbClr val="FF0000"/>
                </a:solidFill>
              </a:rPr>
              <a:t>Drop the time dependence for now to make it simpler; it’s just a phase that will disappear if you multiple by complex </a:t>
            </a:r>
            <a:r>
              <a:rPr lang="en-US" b="0" dirty="0" err="1">
                <a:solidFill>
                  <a:srgbClr val="FF0000"/>
                </a:solidFill>
              </a:rPr>
              <a:t>conjagate</a:t>
            </a:r>
            <a:r>
              <a:rPr lang="en-US" b="0" dirty="0">
                <a:solidFill>
                  <a:srgbClr val="FF0000"/>
                </a:solidFill>
              </a:rPr>
              <a:t>.</a:t>
            </a:r>
          </a:p>
          <a:p>
            <a:r>
              <a:rPr lang="en-US" b="1" dirty="0">
                <a:solidFill>
                  <a:srgbClr val="FF0000"/>
                </a:solidFill>
              </a:rPr>
              <a:t>Trace out triangle for R’-</a:t>
            </a:r>
            <a:r>
              <a:rPr lang="en-US" b="1" dirty="0" err="1">
                <a:solidFill>
                  <a:srgbClr val="FF0000"/>
                </a:solidFill>
              </a:rPr>
              <a:t>ri</a:t>
            </a:r>
            <a:r>
              <a:rPr lang="en-US" b="1" dirty="0">
                <a:solidFill>
                  <a:srgbClr val="FF0000"/>
                </a:solidFill>
              </a:rPr>
              <a:t> on </a:t>
            </a:r>
            <a:r>
              <a:rPr lang="en-US" b="1" dirty="0" err="1">
                <a:solidFill>
                  <a:srgbClr val="FF0000"/>
                </a:solidFill>
              </a:rPr>
              <a:t>powerpoint</a:t>
            </a:r>
            <a:r>
              <a:rPr lang="en-US" b="1" dirty="0">
                <a:solidFill>
                  <a:srgbClr val="FF0000"/>
                </a:solidFill>
              </a:rPr>
              <a:t> and/or put on board.</a:t>
            </a:r>
          </a:p>
          <a:p>
            <a:r>
              <a:rPr lang="en-US" b="1" dirty="0">
                <a:solidFill>
                  <a:srgbClr val="FF0000"/>
                </a:solidFill>
              </a:rPr>
              <a:t>Could plug</a:t>
            </a:r>
            <a:r>
              <a:rPr lang="en-US" b="1" baseline="0" dirty="0">
                <a:solidFill>
                  <a:srgbClr val="FF0000"/>
                </a:solidFill>
              </a:rPr>
              <a:t> into top equation on the board to show that you get the value after the arrow. </a:t>
            </a:r>
            <a:endParaRPr lang="en-US" b="1" dirty="0">
              <a:solidFill>
                <a:srgbClr val="FF0000"/>
              </a:solidFill>
            </a:endParaRPr>
          </a:p>
          <a:p>
            <a:r>
              <a:rPr lang="en-US" dirty="0"/>
              <a:t>Generic for any point in the sample. (ignoring</a:t>
            </a:r>
            <a:r>
              <a:rPr lang="en-US" baseline="0" dirty="0"/>
              <a:t> the time dependence, will disappear when we multiply by the complex conjugate)</a:t>
            </a:r>
            <a:endParaRPr lang="en-US" dirty="0"/>
          </a:p>
        </p:txBody>
      </p:sp>
      <p:sp>
        <p:nvSpPr>
          <p:cNvPr id="4" name="Slide Number Placeholder 3"/>
          <p:cNvSpPr>
            <a:spLocks noGrp="1"/>
          </p:cNvSpPr>
          <p:nvPr>
            <p:ph type="sldNum" sz="quarter" idx="10"/>
          </p:nvPr>
        </p:nvSpPr>
        <p:spPr/>
        <p:txBody>
          <a:bodyPr/>
          <a:lstStyle/>
          <a:p>
            <a:fld id="{CA07A30A-D0FE-4E31-9E27-FDD5606E2656}" type="slidenum">
              <a:rPr lang="en-US" smtClean="0"/>
              <a:pPr/>
              <a:t>10</a:t>
            </a:fld>
            <a:endParaRPr lang="en-US"/>
          </a:p>
        </p:txBody>
      </p:sp>
    </p:spTree>
    <p:extLst>
      <p:ext uri="{BB962C8B-B14F-4D97-AF65-F5344CB8AC3E}">
        <p14:creationId xmlns:p14="http://schemas.microsoft.com/office/powerpoint/2010/main" val="1954614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7FFB21-1744-46B2-8BFA-C224042D8A0D}"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9CA11-DB28-4303-87B4-5DBCA47228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7FFB21-1744-46B2-8BFA-C224042D8A0D}"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9CA11-DB28-4303-87B4-5DBCA47228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7FFB21-1744-46B2-8BFA-C224042D8A0D}"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9CA11-DB28-4303-87B4-5DBCA47228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931863" y="96838"/>
            <a:ext cx="7158037" cy="1412875"/>
          </a:xfrm>
        </p:spPr>
        <p:txBody>
          <a:bodyPr/>
          <a:lstStyle/>
          <a:p>
            <a:r>
              <a:rPr lang="tr-TR"/>
              <a:t>Asıl başlık stili için tıklatın</a:t>
            </a:r>
          </a:p>
        </p:txBody>
      </p:sp>
      <p:sp>
        <p:nvSpPr>
          <p:cNvPr id="3" name="2 Metin Yer Tutucusu"/>
          <p:cNvSpPr>
            <a:spLocks noGrp="1"/>
          </p:cNvSpPr>
          <p:nvPr>
            <p:ph type="body" sz="half" idx="1"/>
          </p:nvPr>
        </p:nvSpPr>
        <p:spPr>
          <a:xfrm>
            <a:off x="949325" y="1981200"/>
            <a:ext cx="3754438"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856163" y="1981200"/>
            <a:ext cx="3754437"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B30CB99D-4EC1-489E-AAED-BC78B53E8838}"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931863" y="96838"/>
            <a:ext cx="7158037" cy="1412875"/>
          </a:xfrm>
        </p:spPr>
        <p:txBody>
          <a:bodyPr/>
          <a:lstStyle/>
          <a:p>
            <a:r>
              <a:rPr lang="tr-TR"/>
              <a:t>Asıl başlık stili için tıklatın</a:t>
            </a:r>
          </a:p>
        </p:txBody>
      </p:sp>
      <p:sp>
        <p:nvSpPr>
          <p:cNvPr id="3" name="2 Metin Yer Tutucusu"/>
          <p:cNvSpPr>
            <a:spLocks noGrp="1"/>
          </p:cNvSpPr>
          <p:nvPr>
            <p:ph type="body" sz="half" idx="1"/>
          </p:nvPr>
        </p:nvSpPr>
        <p:spPr>
          <a:xfrm>
            <a:off x="949325" y="1981200"/>
            <a:ext cx="3754438"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quarter" idx="2"/>
          </p:nvPr>
        </p:nvSpPr>
        <p:spPr>
          <a:xfrm>
            <a:off x="4856163" y="1981200"/>
            <a:ext cx="3754437" cy="198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İçerik Yer Tutucusu"/>
          <p:cNvSpPr>
            <a:spLocks noGrp="1"/>
          </p:cNvSpPr>
          <p:nvPr>
            <p:ph sz="quarter" idx="3"/>
          </p:nvPr>
        </p:nvSpPr>
        <p:spPr>
          <a:xfrm>
            <a:off x="4856163" y="4114800"/>
            <a:ext cx="3754437" cy="198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endParaRPr lang="en-US"/>
          </a:p>
        </p:txBody>
      </p:sp>
      <p:sp>
        <p:nvSpPr>
          <p:cNvPr id="8" name="Rectangle 8"/>
          <p:cNvSpPr>
            <a:spLocks noGrp="1" noChangeArrowheads="1"/>
          </p:cNvSpPr>
          <p:nvPr>
            <p:ph type="sldNum" sz="quarter" idx="12"/>
          </p:nvPr>
        </p:nvSpPr>
        <p:spPr>
          <a:ln/>
        </p:spPr>
        <p:txBody>
          <a:bodyPr/>
          <a:lstStyle>
            <a:lvl1pPr>
              <a:defRPr/>
            </a:lvl1pPr>
          </a:lstStyle>
          <a:p>
            <a:pPr>
              <a:defRPr/>
            </a:pPr>
            <a:fld id="{2C838705-68BA-40B9-ACD0-31DCE9BA8478}" type="slidenum">
              <a:rPr lang="en-US"/>
              <a:pPr>
                <a:defRPr/>
              </a:pPr>
              <a:t>‹#›</a:t>
            </a:fld>
            <a:endParaRPr lang="en-US"/>
          </a:p>
        </p:txBody>
      </p:sp>
    </p:spTree>
    <p:extLst>
      <p:ext uri="{BB962C8B-B14F-4D97-AF65-F5344CB8AC3E}">
        <p14:creationId xmlns:p14="http://schemas.microsoft.com/office/powerpoint/2010/main" val="292522096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7FFB21-1744-46B2-8BFA-C224042D8A0D}"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9CA11-DB28-4303-87B4-5DBCA47228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7FFB21-1744-46B2-8BFA-C224042D8A0D}"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9CA11-DB28-4303-87B4-5DBCA47228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7FFB21-1744-46B2-8BFA-C224042D8A0D}" type="datetimeFigureOut">
              <a:rPr lang="en-US" smtClean="0"/>
              <a:pPr/>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C9CA11-DB28-4303-87B4-5DBCA47228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7FFB21-1744-46B2-8BFA-C224042D8A0D}" type="datetimeFigureOut">
              <a:rPr lang="en-US" smtClean="0"/>
              <a:pPr/>
              <a:t>8/29/2022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C9CA11-DB28-4303-87B4-5DBCA47228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7FFB21-1744-46B2-8BFA-C224042D8A0D}" type="datetimeFigureOut">
              <a:rPr lang="en-US" smtClean="0"/>
              <a:pPr/>
              <a:t>8/29/2022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C9CA11-DB28-4303-87B4-5DBCA47228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7FFB21-1744-46B2-8BFA-C224042D8A0D}" type="datetimeFigureOut">
              <a:rPr lang="en-US" smtClean="0"/>
              <a:pPr/>
              <a:t>8/29/2022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C9CA11-DB28-4303-87B4-5DBCA47228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7FFB21-1744-46B2-8BFA-C224042D8A0D}" type="datetimeFigureOut">
              <a:rPr lang="en-US" smtClean="0"/>
              <a:pPr/>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C9CA11-DB28-4303-87B4-5DBCA47228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7FFB21-1744-46B2-8BFA-C224042D8A0D}" type="datetimeFigureOut">
              <a:rPr lang="en-US" smtClean="0"/>
              <a:pPr/>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C9CA11-DB28-4303-87B4-5DBCA47228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7FFB21-1744-46B2-8BFA-C224042D8A0D}" type="datetimeFigureOut">
              <a:rPr lang="en-US" smtClean="0"/>
              <a:pPr/>
              <a:t>8/29/2022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C9CA11-DB28-4303-87B4-5DBCA47228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28.wm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5.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9.wmf"/><Relationship Id="rId5" Type="http://schemas.openxmlformats.org/officeDocument/2006/relationships/oleObject" Target="../embeddings/oleObject13.bin"/><Relationship Id="rId4" Type="http://schemas.openxmlformats.org/officeDocument/2006/relationships/image" Target="../media/image25.wmf"/></Relationships>
</file>

<file path=ppt/slides/_rels/slide12.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35.wmf"/><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2.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18.bin"/><Relationship Id="rId14" Type="http://schemas.openxmlformats.org/officeDocument/2006/relationships/image" Target="../media/image36.wmf"/></Relationships>
</file>

<file path=ppt/slides/_rels/slide13.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21.bin"/><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oleObject" Target="../embeddings/oleObject27.bin"/><Relationship Id="rId18" Type="http://schemas.openxmlformats.org/officeDocument/2006/relationships/oleObject" Target="../embeddings/oleObject30.bin"/><Relationship Id="rId26" Type="http://schemas.openxmlformats.org/officeDocument/2006/relationships/oleObject" Target="../embeddings/oleObject34.bin"/><Relationship Id="rId3" Type="http://schemas.openxmlformats.org/officeDocument/2006/relationships/oleObject" Target="../embeddings/oleObject22.bin"/><Relationship Id="rId21" Type="http://schemas.openxmlformats.org/officeDocument/2006/relationships/image" Target="../media/image47.wmf"/><Relationship Id="rId7" Type="http://schemas.openxmlformats.org/officeDocument/2006/relationships/oleObject" Target="../embeddings/oleObject24.bin"/><Relationship Id="rId12" Type="http://schemas.openxmlformats.org/officeDocument/2006/relationships/image" Target="../media/image43.wmf"/><Relationship Id="rId17" Type="http://schemas.openxmlformats.org/officeDocument/2006/relationships/image" Target="../media/image45.wmf"/><Relationship Id="rId25" Type="http://schemas.openxmlformats.org/officeDocument/2006/relationships/image" Target="../media/image49.wmf"/><Relationship Id="rId33" Type="http://schemas.openxmlformats.org/officeDocument/2006/relationships/image" Target="../media/image54.png"/><Relationship Id="rId2" Type="http://schemas.openxmlformats.org/officeDocument/2006/relationships/notesSlide" Target="../notesSlides/notesSlide12.xml"/><Relationship Id="rId16" Type="http://schemas.openxmlformats.org/officeDocument/2006/relationships/oleObject" Target="../embeddings/oleObject29.bin"/><Relationship Id="rId20" Type="http://schemas.openxmlformats.org/officeDocument/2006/relationships/oleObject" Target="../embeddings/oleObject31.bin"/><Relationship Id="rId29" Type="http://schemas.openxmlformats.org/officeDocument/2006/relationships/image" Target="../media/image51.wmf"/><Relationship Id="rId1" Type="http://schemas.openxmlformats.org/officeDocument/2006/relationships/slideLayout" Target="../slideLayouts/slideLayout6.xml"/><Relationship Id="rId6" Type="http://schemas.openxmlformats.org/officeDocument/2006/relationships/image" Target="../media/image40.wmf"/><Relationship Id="rId11" Type="http://schemas.openxmlformats.org/officeDocument/2006/relationships/oleObject" Target="../embeddings/oleObject26.bin"/><Relationship Id="rId24" Type="http://schemas.openxmlformats.org/officeDocument/2006/relationships/oleObject" Target="../embeddings/oleObject33.bin"/><Relationship Id="rId32" Type="http://schemas.openxmlformats.org/officeDocument/2006/relationships/image" Target="../media/image53.jpg"/><Relationship Id="rId5" Type="http://schemas.openxmlformats.org/officeDocument/2006/relationships/oleObject" Target="../embeddings/oleObject23.bin"/><Relationship Id="rId15" Type="http://schemas.openxmlformats.org/officeDocument/2006/relationships/image" Target="../media/image44.wmf"/><Relationship Id="rId23" Type="http://schemas.openxmlformats.org/officeDocument/2006/relationships/image" Target="../media/image48.wmf"/><Relationship Id="rId28" Type="http://schemas.openxmlformats.org/officeDocument/2006/relationships/oleObject" Target="../embeddings/oleObject35.bin"/><Relationship Id="rId10" Type="http://schemas.openxmlformats.org/officeDocument/2006/relationships/image" Target="../media/image42.wmf"/><Relationship Id="rId19" Type="http://schemas.openxmlformats.org/officeDocument/2006/relationships/image" Target="../media/image46.wmf"/><Relationship Id="rId31" Type="http://schemas.openxmlformats.org/officeDocument/2006/relationships/image" Target="../media/image52.wmf"/><Relationship Id="rId4" Type="http://schemas.openxmlformats.org/officeDocument/2006/relationships/image" Target="../media/image39.wmf"/><Relationship Id="rId9" Type="http://schemas.openxmlformats.org/officeDocument/2006/relationships/oleObject" Target="../embeddings/oleObject25.bin"/><Relationship Id="rId14" Type="http://schemas.openxmlformats.org/officeDocument/2006/relationships/oleObject" Target="../embeddings/oleObject28.bin"/><Relationship Id="rId22" Type="http://schemas.openxmlformats.org/officeDocument/2006/relationships/oleObject" Target="../embeddings/oleObject32.bin"/><Relationship Id="rId27" Type="http://schemas.openxmlformats.org/officeDocument/2006/relationships/image" Target="../media/image50.wmf"/><Relationship Id="rId30" Type="http://schemas.openxmlformats.org/officeDocument/2006/relationships/oleObject" Target="../embeddings/oleObject36.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7.bin"/><Relationship Id="rId7"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56.wmf"/><Relationship Id="rId5" Type="http://schemas.openxmlformats.org/officeDocument/2006/relationships/oleObject" Target="../embeddings/oleObject38.bin"/><Relationship Id="rId4" Type="http://schemas.openxmlformats.org/officeDocument/2006/relationships/image" Target="../media/image55.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LSAT_(oxide)"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9.gif"/><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2.wm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9.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4.bin"/><Relationship Id="rId14" Type="http://schemas.openxmlformats.org/officeDocument/2006/relationships/image" Target="../media/image23.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20.wmf"/><Relationship Id="rId3" Type="http://schemas.openxmlformats.org/officeDocument/2006/relationships/image" Target="../media/image18.wmf"/><Relationship Id="rId7" Type="http://schemas.openxmlformats.org/officeDocument/2006/relationships/image" Target="../media/image21.wmf"/><Relationship Id="rId12" Type="http://schemas.openxmlformats.org/officeDocument/2006/relationships/oleObject" Target="../embeddings/oleObject3.bin"/><Relationship Id="rId2" Type="http://schemas.openxmlformats.org/officeDocument/2006/relationships/oleObject" Target="../embeddings/oleObject1.bin"/><Relationship Id="rId1" Type="http://schemas.openxmlformats.org/officeDocument/2006/relationships/slideLayout" Target="../slideLayouts/slideLayout6.xml"/><Relationship Id="rId6" Type="http://schemas.openxmlformats.org/officeDocument/2006/relationships/oleObject" Target="../embeddings/oleObject4.bin"/><Relationship Id="rId11" Type="http://schemas.openxmlformats.org/officeDocument/2006/relationships/image" Target="../media/image23.wmf"/><Relationship Id="rId5" Type="http://schemas.openxmlformats.org/officeDocument/2006/relationships/image" Target="../media/image19.wmf"/><Relationship Id="rId10" Type="http://schemas.openxmlformats.org/officeDocument/2006/relationships/oleObject" Target="../embeddings/oleObject6.bin"/><Relationship Id="rId4" Type="http://schemas.openxmlformats.org/officeDocument/2006/relationships/oleObject" Target="../embeddings/oleObject2.bin"/><Relationship Id="rId9" Type="http://schemas.openxmlformats.org/officeDocument/2006/relationships/image" Target="../media/image2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a:t>Learning Objectives for Diffraction</a:t>
            </a:r>
          </a:p>
        </p:txBody>
      </p:sp>
      <p:sp>
        <p:nvSpPr>
          <p:cNvPr id="6147" name="Content Placeholder 2"/>
          <p:cNvSpPr>
            <a:spLocks noGrp="1"/>
          </p:cNvSpPr>
          <p:nvPr>
            <p:ph idx="1"/>
          </p:nvPr>
        </p:nvSpPr>
        <p:spPr>
          <a:xfrm>
            <a:off x="152400" y="1417638"/>
            <a:ext cx="8984512" cy="5486400"/>
          </a:xfrm>
        </p:spPr>
        <p:txBody>
          <a:bodyPr>
            <a:normAutofit/>
          </a:bodyPr>
          <a:lstStyle/>
          <a:p>
            <a:pPr>
              <a:buFont typeface="Wingdings" pitchFamily="2" charset="2"/>
              <a:buNone/>
            </a:pPr>
            <a:r>
              <a:rPr lang="en-US" sz="3000" dirty="0"/>
              <a:t>After our diffraction class you should be able to:</a:t>
            </a:r>
          </a:p>
          <a:p>
            <a:r>
              <a:rPr lang="en-US" sz="3000" dirty="0"/>
              <a:t>Explain why diffraction occurs</a:t>
            </a:r>
          </a:p>
          <a:p>
            <a:r>
              <a:rPr lang="en-US" sz="3000" dirty="0"/>
              <a:t>Utilize Bragg’s law to determine angles of diffraction</a:t>
            </a:r>
          </a:p>
          <a:p>
            <a:r>
              <a:rPr lang="en-US" sz="3000" dirty="0"/>
              <a:t>Briefly discuss some different diffraction techniques and what can be learned from diffraction</a:t>
            </a:r>
          </a:p>
          <a:p>
            <a:r>
              <a:rPr lang="en-US" sz="3000" dirty="0"/>
              <a:t>Determine the lattice parameter from a diffraction pattern</a:t>
            </a:r>
          </a:p>
          <a:p>
            <a:r>
              <a:rPr lang="en-US" sz="3000" dirty="0"/>
              <a:t>(Future) Determine the crystal lattice type</a:t>
            </a:r>
          </a:p>
          <a:p>
            <a:endParaRPr lang="en-US" sz="3000" dirty="0"/>
          </a:p>
          <a:p>
            <a:r>
              <a:rPr lang="en-US" sz="3000" dirty="0">
                <a:solidFill>
                  <a:srgbClr val="FF0000"/>
                </a:solidFill>
              </a:rPr>
              <a:t>Test: Sept 16</a:t>
            </a:r>
            <a:r>
              <a:rPr lang="en-US" sz="3000" dirty="0"/>
              <a:t>, bring calculator and handwritten sheet</a:t>
            </a:r>
          </a:p>
          <a:p>
            <a:endParaRPr lang="en-US" sz="3000" dirty="0"/>
          </a:p>
          <a:p>
            <a:endParaRPr lang="en-US" sz="3000" dirty="0"/>
          </a:p>
          <a:p>
            <a:endParaRPr lang="en-US" sz="3000" dirty="0"/>
          </a:p>
        </p:txBody>
      </p:sp>
      <p:sp>
        <p:nvSpPr>
          <p:cNvPr id="2" name="TextBox 1"/>
          <p:cNvSpPr txBox="1"/>
          <p:nvPr/>
        </p:nvSpPr>
        <p:spPr>
          <a:xfrm>
            <a:off x="-8860" y="6488668"/>
            <a:ext cx="1371600" cy="369332"/>
          </a:xfrm>
          <a:prstGeom prst="rect">
            <a:avLst/>
          </a:prstGeom>
          <a:noFill/>
        </p:spPr>
        <p:txBody>
          <a:bodyPr wrap="square" rtlCol="0">
            <a:spAutoFit/>
          </a:bodyPr>
          <a:lstStyle/>
          <a:p>
            <a:r>
              <a:rPr lang="en-US" dirty="0"/>
              <a:t>BP</a:t>
            </a:r>
          </a:p>
        </p:txBody>
      </p:sp>
    </p:spTree>
    <p:extLst>
      <p:ext uri="{BB962C8B-B14F-4D97-AF65-F5344CB8AC3E}">
        <p14:creationId xmlns:p14="http://schemas.microsoft.com/office/powerpoint/2010/main" val="237121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0529" y="-51572"/>
            <a:ext cx="8229600" cy="1143000"/>
          </a:xfrm>
        </p:spPr>
        <p:txBody>
          <a:bodyPr>
            <a:normAutofit fontScale="90000"/>
          </a:bodyPr>
          <a:lstStyle/>
          <a:p>
            <a:r>
              <a:rPr lang="en-US" dirty="0"/>
              <a:t>Diffraction In a Crystal of Many Atoms</a:t>
            </a:r>
          </a:p>
        </p:txBody>
      </p:sp>
      <p:sp>
        <p:nvSpPr>
          <p:cNvPr id="24" name="TextBox 23"/>
          <p:cNvSpPr txBox="1"/>
          <p:nvPr/>
        </p:nvSpPr>
        <p:spPr>
          <a:xfrm>
            <a:off x="304800" y="1676400"/>
            <a:ext cx="4648200" cy="1323439"/>
          </a:xfrm>
          <a:prstGeom prst="rect">
            <a:avLst/>
          </a:prstGeom>
          <a:noFill/>
        </p:spPr>
        <p:txBody>
          <a:bodyPr wrap="square" rtlCol="0">
            <a:spAutoFit/>
          </a:bodyPr>
          <a:lstStyle/>
          <a:p>
            <a:r>
              <a:rPr lang="en-US" sz="2000" dirty="0"/>
              <a:t>To calculate amplitude of scattered waves at detector position, sum over contributions of all scattering centers P</a:t>
            </a:r>
            <a:r>
              <a:rPr lang="en-US" sz="2000" baseline="-25000" dirty="0"/>
              <a:t>i</a:t>
            </a:r>
            <a:r>
              <a:rPr lang="en-US" sz="2000" dirty="0"/>
              <a:t> with scattering amplitude (form factor) </a:t>
            </a:r>
            <a:r>
              <a:rPr lang="en-US" sz="2000" i="1" dirty="0"/>
              <a:t>f</a:t>
            </a:r>
            <a:r>
              <a:rPr lang="en-US" sz="2000" dirty="0"/>
              <a:t>:</a:t>
            </a:r>
          </a:p>
        </p:txBody>
      </p:sp>
      <p:sp>
        <p:nvSpPr>
          <p:cNvPr id="17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2" name="Object 31"/>
          <p:cNvGraphicFramePr>
            <a:graphicFrameLocks noChangeAspect="1"/>
          </p:cNvGraphicFramePr>
          <p:nvPr>
            <p:extLst>
              <p:ext uri="{D42A27DB-BD31-4B8C-83A1-F6EECF244321}">
                <p14:modId xmlns:p14="http://schemas.microsoft.com/office/powerpoint/2010/main" val="4029355632"/>
              </p:ext>
            </p:extLst>
          </p:nvPr>
        </p:nvGraphicFramePr>
        <p:xfrm>
          <a:off x="-55563" y="3101975"/>
          <a:ext cx="5389563" cy="685800"/>
        </p:xfrm>
        <a:graphic>
          <a:graphicData uri="http://schemas.openxmlformats.org/presentationml/2006/ole">
            <mc:AlternateContent xmlns:mc="http://schemas.openxmlformats.org/markup-compatibility/2006">
              <mc:Choice xmlns:v="urn:schemas-microsoft-com:vml" Requires="v">
                <p:oleObj name="Equation" r:id="rId3" imgW="2095200" imgH="266400" progId="Equation.3">
                  <p:embed/>
                </p:oleObj>
              </mc:Choice>
              <mc:Fallback>
                <p:oleObj name="Equation" r:id="rId3" imgW="2095200" imgH="266400" progId="Equation.3">
                  <p:embed/>
                  <p:pic>
                    <p:nvPicPr>
                      <p:cNvPr id="0" name=""/>
                      <p:cNvPicPr>
                        <a:picLocks noChangeAspect="1" noChangeArrowheads="1"/>
                      </p:cNvPicPr>
                      <p:nvPr/>
                    </p:nvPicPr>
                    <p:blipFill>
                      <a:blip r:embed="rId4"/>
                      <a:srcRect/>
                      <a:stretch>
                        <a:fillRect/>
                      </a:stretch>
                    </p:blipFill>
                    <p:spPr bwMode="auto">
                      <a:xfrm>
                        <a:off x="-55563" y="3101975"/>
                        <a:ext cx="538956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257508" y="1066799"/>
            <a:ext cx="5278689" cy="461665"/>
          </a:xfrm>
          <a:prstGeom prst="rect">
            <a:avLst/>
          </a:prstGeom>
          <a:noFill/>
        </p:spPr>
        <p:txBody>
          <a:bodyPr wrap="none" rtlCol="0">
            <a:spAutoFit/>
          </a:bodyPr>
          <a:lstStyle/>
          <a:p>
            <a:r>
              <a:rPr lang="en-US" sz="2400" dirty="0"/>
              <a:t>Each incoming amplitude can be written:</a:t>
            </a:r>
          </a:p>
        </p:txBody>
      </p:sp>
      <p:graphicFrame>
        <p:nvGraphicFramePr>
          <p:cNvPr id="17413" name="Object 5"/>
          <p:cNvGraphicFramePr>
            <a:graphicFrameLocks noChangeAspect="1"/>
          </p:cNvGraphicFramePr>
          <p:nvPr/>
        </p:nvGraphicFramePr>
        <p:xfrm>
          <a:off x="5601319" y="914400"/>
          <a:ext cx="3371105" cy="790279"/>
        </p:xfrm>
        <a:graphic>
          <a:graphicData uri="http://schemas.openxmlformats.org/presentationml/2006/ole">
            <mc:AlternateContent xmlns:mc="http://schemas.openxmlformats.org/markup-compatibility/2006">
              <mc:Choice xmlns:v="urn:schemas-microsoft-com:vml" Requires="v">
                <p:oleObj name="Equation" r:id="rId5" imgW="1028520" imgH="241200" progId="Equation.3">
                  <p:embed/>
                </p:oleObj>
              </mc:Choice>
              <mc:Fallback>
                <p:oleObj name="Equation" r:id="rId5" imgW="1028520" imgH="241200" progId="Equation.3">
                  <p:embed/>
                  <p:pic>
                    <p:nvPicPr>
                      <p:cNvPr id="0" name=""/>
                      <p:cNvPicPr>
                        <a:picLocks noChangeAspect="1" noChangeArrowheads="1"/>
                      </p:cNvPicPr>
                      <p:nvPr/>
                    </p:nvPicPr>
                    <p:blipFill>
                      <a:blip r:embed="rId6"/>
                      <a:srcRect/>
                      <a:stretch>
                        <a:fillRect/>
                      </a:stretch>
                    </p:blipFill>
                    <p:spPr bwMode="auto">
                      <a:xfrm>
                        <a:off x="5601319" y="914400"/>
                        <a:ext cx="3371105" cy="790279"/>
                      </a:xfrm>
                      <a:prstGeom prst="rect">
                        <a:avLst/>
                      </a:prstGeom>
                      <a:noFill/>
                    </p:spPr>
                  </p:pic>
                </p:oleObj>
              </mc:Fallback>
            </mc:AlternateContent>
          </a:graphicData>
        </a:graphic>
      </p:graphicFrame>
      <p:sp>
        <p:nvSpPr>
          <p:cNvPr id="41" name="Right Arrow 40"/>
          <p:cNvSpPr/>
          <p:nvPr/>
        </p:nvSpPr>
        <p:spPr>
          <a:xfrm>
            <a:off x="304800" y="41910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414" name="Object 6"/>
          <p:cNvGraphicFramePr>
            <a:graphicFrameLocks noChangeAspect="1"/>
          </p:cNvGraphicFramePr>
          <p:nvPr>
            <p:extLst>
              <p:ext uri="{D42A27DB-BD31-4B8C-83A1-F6EECF244321}">
                <p14:modId xmlns:p14="http://schemas.microsoft.com/office/powerpoint/2010/main" val="2698099329"/>
              </p:ext>
            </p:extLst>
          </p:nvPr>
        </p:nvGraphicFramePr>
        <p:xfrm>
          <a:off x="1079500" y="4038600"/>
          <a:ext cx="5275263" cy="628650"/>
        </p:xfrm>
        <a:graphic>
          <a:graphicData uri="http://schemas.openxmlformats.org/presentationml/2006/ole">
            <mc:AlternateContent xmlns:mc="http://schemas.openxmlformats.org/markup-compatibility/2006">
              <mc:Choice xmlns:v="urn:schemas-microsoft-com:vml" Requires="v">
                <p:oleObj name="Equation" r:id="rId7" imgW="2234880" imgH="266400" progId="Equation.3">
                  <p:embed/>
                </p:oleObj>
              </mc:Choice>
              <mc:Fallback>
                <p:oleObj name="Equation" r:id="rId7" imgW="2234880" imgH="266400" progId="Equation.3">
                  <p:embed/>
                  <p:pic>
                    <p:nvPicPr>
                      <p:cNvPr id="0" name=""/>
                      <p:cNvPicPr>
                        <a:picLocks noChangeAspect="1" noChangeArrowheads="1"/>
                      </p:cNvPicPr>
                      <p:nvPr/>
                    </p:nvPicPr>
                    <p:blipFill>
                      <a:blip r:embed="rId8"/>
                      <a:srcRect/>
                      <a:stretch>
                        <a:fillRect/>
                      </a:stretch>
                    </p:blipFill>
                    <p:spPr bwMode="auto">
                      <a:xfrm>
                        <a:off x="1079500" y="4038600"/>
                        <a:ext cx="5275263" cy="628650"/>
                      </a:xfrm>
                      <a:prstGeom prst="rect">
                        <a:avLst/>
                      </a:prstGeom>
                      <a:noFill/>
                    </p:spPr>
                  </p:pic>
                </p:oleObj>
              </mc:Fallback>
            </mc:AlternateContent>
          </a:graphicData>
        </a:graphic>
      </p:graphicFrame>
      <p:sp>
        <p:nvSpPr>
          <p:cNvPr id="46" name="TextBox 45"/>
          <p:cNvSpPr txBox="1"/>
          <p:nvPr/>
        </p:nvSpPr>
        <p:spPr>
          <a:xfrm>
            <a:off x="152400" y="4800600"/>
            <a:ext cx="7516288" cy="461665"/>
          </a:xfrm>
          <a:prstGeom prst="rect">
            <a:avLst/>
          </a:prstGeom>
          <a:noFill/>
        </p:spPr>
        <p:txBody>
          <a:bodyPr wrap="none" rtlCol="0">
            <a:spAutoFit/>
          </a:bodyPr>
          <a:lstStyle/>
          <a:p>
            <a:r>
              <a:rPr lang="en-US" sz="2400" dirty="0"/>
              <a:t>The intensity that is measured (can’t measure amplitude) is</a:t>
            </a:r>
          </a:p>
        </p:txBody>
      </p:sp>
      <p:graphicFrame>
        <p:nvGraphicFramePr>
          <p:cNvPr id="17416" name="Object 8"/>
          <p:cNvGraphicFramePr>
            <a:graphicFrameLocks noChangeAspect="1"/>
          </p:cNvGraphicFramePr>
          <p:nvPr>
            <p:extLst>
              <p:ext uri="{D42A27DB-BD31-4B8C-83A1-F6EECF244321}">
                <p14:modId xmlns:p14="http://schemas.microsoft.com/office/powerpoint/2010/main" val="2956392837"/>
              </p:ext>
            </p:extLst>
          </p:nvPr>
        </p:nvGraphicFramePr>
        <p:xfrm>
          <a:off x="1662113" y="5554663"/>
          <a:ext cx="4265612" cy="1022350"/>
        </p:xfrm>
        <a:graphic>
          <a:graphicData uri="http://schemas.openxmlformats.org/presentationml/2006/ole">
            <mc:AlternateContent xmlns:mc="http://schemas.openxmlformats.org/markup-compatibility/2006">
              <mc:Choice xmlns:v="urn:schemas-microsoft-com:vml" Requires="v">
                <p:oleObj name="Equation" r:id="rId9" imgW="1434960" imgH="342720" progId="Equation.3">
                  <p:embed/>
                </p:oleObj>
              </mc:Choice>
              <mc:Fallback>
                <p:oleObj name="Equation" r:id="rId9" imgW="1434960" imgH="342720" progId="Equation.3">
                  <p:embed/>
                  <p:pic>
                    <p:nvPicPr>
                      <p:cNvPr id="0" name=""/>
                      <p:cNvPicPr>
                        <a:picLocks noChangeAspect="1" noChangeArrowheads="1"/>
                      </p:cNvPicPr>
                      <p:nvPr/>
                    </p:nvPicPr>
                    <p:blipFill>
                      <a:blip r:embed="rId10"/>
                      <a:srcRect/>
                      <a:stretch>
                        <a:fillRect/>
                      </a:stretch>
                    </p:blipFill>
                    <p:spPr bwMode="auto">
                      <a:xfrm>
                        <a:off x="1662113" y="5554663"/>
                        <a:ext cx="4265612" cy="1022350"/>
                      </a:xfrm>
                      <a:prstGeom prst="rect">
                        <a:avLst/>
                      </a:prstGeom>
                      <a:solidFill>
                        <a:schemeClr val="bg2"/>
                      </a:solidFill>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3610168252"/>
              </p:ext>
            </p:extLst>
          </p:nvPr>
        </p:nvGraphicFramePr>
        <p:xfrm>
          <a:off x="5986463" y="5754688"/>
          <a:ext cx="3009900" cy="641350"/>
        </p:xfrm>
        <a:graphic>
          <a:graphicData uri="http://schemas.openxmlformats.org/presentationml/2006/ole">
            <mc:AlternateContent xmlns:mc="http://schemas.openxmlformats.org/markup-compatibility/2006">
              <mc:Choice xmlns:v="urn:schemas-microsoft-com:vml" Requires="v">
                <p:oleObj name="Equation" r:id="rId11" imgW="990360" imgH="253800" progId="Equation.3">
                  <p:embed/>
                </p:oleObj>
              </mc:Choice>
              <mc:Fallback>
                <p:oleObj name="Equation" r:id="rId11" imgW="990360" imgH="253800" progId="Equation.3">
                  <p:embed/>
                  <p:pic>
                    <p:nvPicPr>
                      <p:cNvPr id="0" name=""/>
                      <p:cNvPicPr>
                        <a:picLocks noChangeAspect="1" noChangeArrowheads="1"/>
                      </p:cNvPicPr>
                      <p:nvPr/>
                    </p:nvPicPr>
                    <p:blipFill>
                      <a:blip r:embed="rId12"/>
                      <a:srcRect/>
                      <a:stretch>
                        <a:fillRect/>
                      </a:stretch>
                    </p:blipFill>
                    <p:spPr bwMode="auto">
                      <a:xfrm>
                        <a:off x="5986463" y="5754688"/>
                        <a:ext cx="3009900" cy="641350"/>
                      </a:xfrm>
                      <a:prstGeom prst="rect">
                        <a:avLst/>
                      </a:prstGeom>
                      <a:noFill/>
                    </p:spPr>
                  </p:pic>
                </p:oleObj>
              </mc:Fallback>
            </mc:AlternateContent>
          </a:graphicData>
        </a:graphic>
      </p:graphicFrame>
      <p:grpSp>
        <p:nvGrpSpPr>
          <p:cNvPr id="3" name="Group 2"/>
          <p:cNvGrpSpPr/>
          <p:nvPr/>
        </p:nvGrpSpPr>
        <p:grpSpPr>
          <a:xfrm>
            <a:off x="5121339" y="1840468"/>
            <a:ext cx="3946461" cy="3481918"/>
            <a:chOff x="4648200" y="1840468"/>
            <a:chExt cx="3946461" cy="3481918"/>
          </a:xfrm>
        </p:grpSpPr>
        <p:sp>
          <p:nvSpPr>
            <p:cNvPr id="6" name="Freeform 5"/>
            <p:cNvSpPr/>
            <p:nvPr/>
          </p:nvSpPr>
          <p:spPr>
            <a:xfrm>
              <a:off x="5867400" y="1917959"/>
              <a:ext cx="1192523" cy="1434841"/>
            </a:xfrm>
            <a:custGeom>
              <a:avLst/>
              <a:gdLst>
                <a:gd name="connsiteX0" fmla="*/ 30294 w 1192523"/>
                <a:gd name="connsiteY0" fmla="*/ 324740 h 1434841"/>
                <a:gd name="connsiteX1" fmla="*/ 149936 w 1192523"/>
                <a:gd name="connsiteY1" fmla="*/ 888762 h 1434841"/>
                <a:gd name="connsiteX2" fmla="*/ 158481 w 1192523"/>
                <a:gd name="connsiteY2" fmla="*/ 940037 h 1434841"/>
                <a:gd name="connsiteX3" fmla="*/ 175573 w 1192523"/>
                <a:gd name="connsiteY3" fmla="*/ 982766 h 1434841"/>
                <a:gd name="connsiteX4" fmla="*/ 192665 w 1192523"/>
                <a:gd name="connsiteY4" fmla="*/ 1034041 h 1434841"/>
                <a:gd name="connsiteX5" fmla="*/ 226848 w 1192523"/>
                <a:gd name="connsiteY5" fmla="*/ 1145136 h 1434841"/>
                <a:gd name="connsiteX6" fmla="*/ 278123 w 1192523"/>
                <a:gd name="connsiteY6" fmla="*/ 1247686 h 1434841"/>
                <a:gd name="connsiteX7" fmla="*/ 337943 w 1192523"/>
                <a:gd name="connsiteY7" fmla="*/ 1316052 h 1434841"/>
                <a:gd name="connsiteX8" fmla="*/ 372126 w 1192523"/>
                <a:gd name="connsiteY8" fmla="*/ 1324598 h 1434841"/>
                <a:gd name="connsiteX9" fmla="*/ 842145 w 1192523"/>
                <a:gd name="connsiteY9" fmla="*/ 1324598 h 1434841"/>
                <a:gd name="connsiteX10" fmla="*/ 927603 w 1192523"/>
                <a:gd name="connsiteY10" fmla="*/ 1281869 h 1434841"/>
                <a:gd name="connsiteX11" fmla="*/ 1072881 w 1192523"/>
                <a:gd name="connsiteY11" fmla="*/ 1230594 h 1434841"/>
                <a:gd name="connsiteX12" fmla="*/ 1141248 w 1192523"/>
                <a:gd name="connsiteY12" fmla="*/ 1179319 h 1434841"/>
                <a:gd name="connsiteX13" fmla="*/ 1175431 w 1192523"/>
                <a:gd name="connsiteY13" fmla="*/ 1034041 h 1434841"/>
                <a:gd name="connsiteX14" fmla="*/ 1192523 w 1192523"/>
                <a:gd name="connsiteY14" fmla="*/ 888762 h 1434841"/>
                <a:gd name="connsiteX15" fmla="*/ 1158339 w 1192523"/>
                <a:gd name="connsiteY15" fmla="*/ 393106 h 1434841"/>
                <a:gd name="connsiteX16" fmla="*/ 1081427 w 1192523"/>
                <a:gd name="connsiteY16" fmla="*/ 256373 h 1434841"/>
                <a:gd name="connsiteX17" fmla="*/ 893420 w 1192523"/>
                <a:gd name="connsiteY17" fmla="*/ 34183 h 1434841"/>
                <a:gd name="connsiteX18" fmla="*/ 833599 w 1192523"/>
                <a:gd name="connsiteY18" fmla="*/ 17091 h 1434841"/>
                <a:gd name="connsiteX19" fmla="*/ 739595 w 1192523"/>
                <a:gd name="connsiteY19" fmla="*/ 0 h 1434841"/>
                <a:gd name="connsiteX20" fmla="*/ 602863 w 1192523"/>
                <a:gd name="connsiteY20" fmla="*/ 42729 h 1434841"/>
                <a:gd name="connsiteX21" fmla="*/ 551588 w 1192523"/>
                <a:gd name="connsiteY21" fmla="*/ 76912 h 1434841"/>
                <a:gd name="connsiteX22" fmla="*/ 543042 w 1192523"/>
                <a:gd name="connsiteY22" fmla="*/ 102549 h 1434841"/>
                <a:gd name="connsiteX23" fmla="*/ 508859 w 1192523"/>
                <a:gd name="connsiteY23" fmla="*/ 111095 h 1434841"/>
                <a:gd name="connsiteX24" fmla="*/ 406309 w 1192523"/>
                <a:gd name="connsiteY24" fmla="*/ 145278 h 1434841"/>
                <a:gd name="connsiteX25" fmla="*/ 372126 w 1192523"/>
                <a:gd name="connsiteY25" fmla="*/ 153824 h 1434841"/>
                <a:gd name="connsiteX26" fmla="*/ 107207 w 1192523"/>
                <a:gd name="connsiteY26" fmla="*/ 162370 h 1434841"/>
                <a:gd name="connsiteX27" fmla="*/ 73023 w 1192523"/>
                <a:gd name="connsiteY27" fmla="*/ 179461 h 1434841"/>
                <a:gd name="connsiteX28" fmla="*/ 21749 w 1192523"/>
                <a:gd name="connsiteY28" fmla="*/ 222190 h 1434841"/>
                <a:gd name="connsiteX29" fmla="*/ 4657 w 1192523"/>
                <a:gd name="connsiteY29" fmla="*/ 247828 h 1434841"/>
                <a:gd name="connsiteX30" fmla="*/ 38840 w 1192523"/>
                <a:gd name="connsiteY30" fmla="*/ 316194 h 1434841"/>
                <a:gd name="connsiteX31" fmla="*/ 30294 w 1192523"/>
                <a:gd name="connsiteY31" fmla="*/ 324740 h 143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92523" h="1434841">
                  <a:moveTo>
                    <a:pt x="30294" y="324740"/>
                  </a:moveTo>
                  <a:cubicBezTo>
                    <a:pt x="48810" y="420168"/>
                    <a:pt x="110738" y="700611"/>
                    <a:pt x="149936" y="888762"/>
                  </a:cubicBezTo>
                  <a:cubicBezTo>
                    <a:pt x="153470" y="905725"/>
                    <a:pt x="153922" y="923320"/>
                    <a:pt x="158481" y="940037"/>
                  </a:cubicBezTo>
                  <a:cubicBezTo>
                    <a:pt x="162517" y="954837"/>
                    <a:pt x="170330" y="968349"/>
                    <a:pt x="175573" y="982766"/>
                  </a:cubicBezTo>
                  <a:cubicBezTo>
                    <a:pt x="181730" y="999697"/>
                    <a:pt x="187367" y="1016821"/>
                    <a:pt x="192665" y="1034041"/>
                  </a:cubicBezTo>
                  <a:cubicBezTo>
                    <a:pt x="199802" y="1057235"/>
                    <a:pt x="216146" y="1121056"/>
                    <a:pt x="226848" y="1145136"/>
                  </a:cubicBezTo>
                  <a:cubicBezTo>
                    <a:pt x="242370" y="1180060"/>
                    <a:pt x="261031" y="1213503"/>
                    <a:pt x="278123" y="1247686"/>
                  </a:cubicBezTo>
                  <a:cubicBezTo>
                    <a:pt x="297146" y="1285732"/>
                    <a:pt x="294179" y="1291739"/>
                    <a:pt x="337943" y="1316052"/>
                  </a:cubicBezTo>
                  <a:cubicBezTo>
                    <a:pt x="348210" y="1321756"/>
                    <a:pt x="360732" y="1321749"/>
                    <a:pt x="372126" y="1324598"/>
                  </a:cubicBezTo>
                  <a:cubicBezTo>
                    <a:pt x="519118" y="1434841"/>
                    <a:pt x="429031" y="1378777"/>
                    <a:pt x="842145" y="1324598"/>
                  </a:cubicBezTo>
                  <a:cubicBezTo>
                    <a:pt x="873723" y="1320457"/>
                    <a:pt x="898251" y="1294228"/>
                    <a:pt x="927603" y="1281869"/>
                  </a:cubicBezTo>
                  <a:cubicBezTo>
                    <a:pt x="951744" y="1271704"/>
                    <a:pt x="1047532" y="1244853"/>
                    <a:pt x="1072881" y="1230594"/>
                  </a:cubicBezTo>
                  <a:cubicBezTo>
                    <a:pt x="1097709" y="1216628"/>
                    <a:pt x="1141248" y="1179319"/>
                    <a:pt x="1141248" y="1179319"/>
                  </a:cubicBezTo>
                  <a:cubicBezTo>
                    <a:pt x="1159779" y="1123727"/>
                    <a:pt x="1161094" y="1122928"/>
                    <a:pt x="1175431" y="1034041"/>
                  </a:cubicBezTo>
                  <a:cubicBezTo>
                    <a:pt x="1183195" y="985903"/>
                    <a:pt x="1186826" y="937188"/>
                    <a:pt x="1192523" y="888762"/>
                  </a:cubicBezTo>
                  <a:cubicBezTo>
                    <a:pt x="1181128" y="723543"/>
                    <a:pt x="1186994" y="556219"/>
                    <a:pt x="1158339" y="393106"/>
                  </a:cubicBezTo>
                  <a:cubicBezTo>
                    <a:pt x="1149291" y="341601"/>
                    <a:pt x="1110704" y="299703"/>
                    <a:pt x="1081427" y="256373"/>
                  </a:cubicBezTo>
                  <a:cubicBezTo>
                    <a:pt x="1073382" y="244466"/>
                    <a:pt x="960409" y="70254"/>
                    <a:pt x="893420" y="34183"/>
                  </a:cubicBezTo>
                  <a:cubicBezTo>
                    <a:pt x="875161" y="24351"/>
                    <a:pt x="853607" y="22548"/>
                    <a:pt x="833599" y="17091"/>
                  </a:cubicBezTo>
                  <a:cubicBezTo>
                    <a:pt x="789274" y="5002"/>
                    <a:pt x="794923" y="7903"/>
                    <a:pt x="739595" y="0"/>
                  </a:cubicBezTo>
                  <a:cubicBezTo>
                    <a:pt x="694018" y="14243"/>
                    <a:pt x="647059" y="24649"/>
                    <a:pt x="602863" y="42729"/>
                  </a:cubicBezTo>
                  <a:cubicBezTo>
                    <a:pt x="583851" y="50507"/>
                    <a:pt x="566113" y="62387"/>
                    <a:pt x="551588" y="76912"/>
                  </a:cubicBezTo>
                  <a:cubicBezTo>
                    <a:pt x="545218" y="83282"/>
                    <a:pt x="550076" y="96922"/>
                    <a:pt x="543042" y="102549"/>
                  </a:cubicBezTo>
                  <a:cubicBezTo>
                    <a:pt x="533871" y="109886"/>
                    <a:pt x="520001" y="107381"/>
                    <a:pt x="508859" y="111095"/>
                  </a:cubicBezTo>
                  <a:cubicBezTo>
                    <a:pt x="390518" y="150543"/>
                    <a:pt x="557068" y="104163"/>
                    <a:pt x="406309" y="145278"/>
                  </a:cubicBezTo>
                  <a:cubicBezTo>
                    <a:pt x="394978" y="148368"/>
                    <a:pt x="383852" y="153154"/>
                    <a:pt x="372126" y="153824"/>
                  </a:cubicBezTo>
                  <a:cubicBezTo>
                    <a:pt x="283918" y="158865"/>
                    <a:pt x="195513" y="159521"/>
                    <a:pt x="107207" y="162370"/>
                  </a:cubicBezTo>
                  <a:cubicBezTo>
                    <a:pt x="95812" y="168067"/>
                    <a:pt x="84084" y="173141"/>
                    <a:pt x="73023" y="179461"/>
                  </a:cubicBezTo>
                  <a:cubicBezTo>
                    <a:pt x="51636" y="191682"/>
                    <a:pt x="37815" y="202911"/>
                    <a:pt x="21749" y="222190"/>
                  </a:cubicBezTo>
                  <a:cubicBezTo>
                    <a:pt x="15174" y="230080"/>
                    <a:pt x="10354" y="239282"/>
                    <a:pt x="4657" y="247828"/>
                  </a:cubicBezTo>
                  <a:cubicBezTo>
                    <a:pt x="12844" y="296946"/>
                    <a:pt x="0" y="296773"/>
                    <a:pt x="38840" y="316194"/>
                  </a:cubicBezTo>
                  <a:cubicBezTo>
                    <a:pt x="41388" y="317468"/>
                    <a:pt x="11778" y="229312"/>
                    <a:pt x="30294" y="324740"/>
                  </a:cubicBezTo>
                  <a:close/>
                </a:path>
              </a:pathLst>
            </a:cu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rot="16200000" flipH="1">
              <a:off x="4876800" y="2895600"/>
              <a:ext cx="1295400" cy="381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H="1">
              <a:off x="4953000" y="2819401"/>
              <a:ext cx="1295400" cy="381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5029200" y="2743200"/>
              <a:ext cx="1295400" cy="381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5105400" y="2667001"/>
              <a:ext cx="1295400" cy="381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257800" y="2819400"/>
              <a:ext cx="762000" cy="381000"/>
            </a:xfrm>
            <a:prstGeom prst="straightConnector1">
              <a:avLst/>
            </a:prstGeom>
            <a:ln w="317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81600" y="2667000"/>
              <a:ext cx="373820" cy="369332"/>
            </a:xfrm>
            <a:prstGeom prst="rect">
              <a:avLst/>
            </a:prstGeom>
            <a:noFill/>
          </p:spPr>
          <p:txBody>
            <a:bodyPr wrap="none" rtlCol="0">
              <a:spAutoFit/>
            </a:bodyPr>
            <a:lstStyle/>
            <a:p>
              <a:r>
                <a:rPr lang="en-US" b="1" dirty="0" err="1">
                  <a:solidFill>
                    <a:schemeClr val="accent2">
                      <a:lumMod val="75000"/>
                    </a:schemeClr>
                  </a:solidFill>
                </a:rPr>
                <a:t>k</a:t>
              </a:r>
              <a:r>
                <a:rPr lang="en-US" i="1" baseline="-25000" dirty="0" err="1">
                  <a:solidFill>
                    <a:schemeClr val="accent2">
                      <a:lumMod val="75000"/>
                    </a:schemeClr>
                  </a:solidFill>
                </a:rPr>
                <a:t>o</a:t>
              </a:r>
              <a:endParaRPr lang="en-US" i="1" dirty="0">
                <a:solidFill>
                  <a:schemeClr val="accent2">
                    <a:lumMod val="75000"/>
                  </a:schemeClr>
                </a:solidFill>
              </a:endParaRPr>
            </a:p>
          </p:txBody>
        </p:sp>
        <p:sp>
          <p:nvSpPr>
            <p:cNvPr id="13" name="Freeform 12"/>
            <p:cNvSpPr/>
            <p:nvPr/>
          </p:nvSpPr>
          <p:spPr>
            <a:xfrm rot="20565879">
              <a:off x="7809301" y="4439937"/>
              <a:ext cx="785360" cy="882449"/>
            </a:xfrm>
            <a:custGeom>
              <a:avLst/>
              <a:gdLst>
                <a:gd name="connsiteX0" fmla="*/ 33330 w 785360"/>
                <a:gd name="connsiteY0" fmla="*/ 138964 h 882449"/>
                <a:gd name="connsiteX1" fmla="*/ 170063 w 785360"/>
                <a:gd name="connsiteY1" fmla="*/ 583346 h 882449"/>
                <a:gd name="connsiteX2" fmla="*/ 195700 w 785360"/>
                <a:gd name="connsiteY2" fmla="*/ 660258 h 882449"/>
                <a:gd name="connsiteX3" fmla="*/ 212792 w 785360"/>
                <a:gd name="connsiteY3" fmla="*/ 737170 h 882449"/>
                <a:gd name="connsiteX4" fmla="*/ 246975 w 785360"/>
                <a:gd name="connsiteY4" fmla="*/ 788445 h 882449"/>
                <a:gd name="connsiteX5" fmla="*/ 255521 w 785360"/>
                <a:gd name="connsiteY5" fmla="*/ 822628 h 882449"/>
                <a:gd name="connsiteX6" fmla="*/ 272612 w 785360"/>
                <a:gd name="connsiteY6" fmla="*/ 856811 h 882449"/>
                <a:gd name="connsiteX7" fmla="*/ 281158 w 785360"/>
                <a:gd name="connsiteY7" fmla="*/ 882449 h 882449"/>
                <a:gd name="connsiteX8" fmla="*/ 349525 w 785360"/>
                <a:gd name="connsiteY8" fmla="*/ 865357 h 882449"/>
                <a:gd name="connsiteX9" fmla="*/ 674265 w 785360"/>
                <a:gd name="connsiteY9" fmla="*/ 848265 h 882449"/>
                <a:gd name="connsiteX10" fmla="*/ 734085 w 785360"/>
                <a:gd name="connsiteY10" fmla="*/ 822628 h 882449"/>
                <a:gd name="connsiteX11" fmla="*/ 785360 w 785360"/>
                <a:gd name="connsiteY11" fmla="*/ 805536 h 882449"/>
                <a:gd name="connsiteX12" fmla="*/ 776814 w 785360"/>
                <a:gd name="connsiteY12" fmla="*/ 762807 h 882449"/>
                <a:gd name="connsiteX13" fmla="*/ 751177 w 785360"/>
                <a:gd name="connsiteY13" fmla="*/ 702987 h 882449"/>
                <a:gd name="connsiteX14" fmla="*/ 674265 w 785360"/>
                <a:gd name="connsiteY14" fmla="*/ 369701 h 882449"/>
                <a:gd name="connsiteX15" fmla="*/ 640082 w 785360"/>
                <a:gd name="connsiteY15" fmla="*/ 232968 h 882449"/>
                <a:gd name="connsiteX16" fmla="*/ 614444 w 785360"/>
                <a:gd name="connsiteY16" fmla="*/ 138964 h 882449"/>
                <a:gd name="connsiteX17" fmla="*/ 605898 w 785360"/>
                <a:gd name="connsiteY17" fmla="*/ 113327 h 882449"/>
                <a:gd name="connsiteX18" fmla="*/ 588807 w 785360"/>
                <a:gd name="connsiteY18" fmla="*/ 87690 h 882449"/>
                <a:gd name="connsiteX19" fmla="*/ 580261 w 785360"/>
                <a:gd name="connsiteY19" fmla="*/ 62052 h 882449"/>
                <a:gd name="connsiteX20" fmla="*/ 554624 w 785360"/>
                <a:gd name="connsiteY20" fmla="*/ 44961 h 882449"/>
                <a:gd name="connsiteX21" fmla="*/ 434983 w 785360"/>
                <a:gd name="connsiteY21" fmla="*/ 53506 h 882449"/>
                <a:gd name="connsiteX22" fmla="*/ 76059 w 785360"/>
                <a:gd name="connsiteY22" fmla="*/ 79144 h 882449"/>
                <a:gd name="connsiteX23" fmla="*/ 58968 w 785360"/>
                <a:gd name="connsiteY23" fmla="*/ 104781 h 882449"/>
                <a:gd name="connsiteX24" fmla="*/ 16239 w 785360"/>
                <a:gd name="connsiteY24" fmla="*/ 138964 h 882449"/>
                <a:gd name="connsiteX25" fmla="*/ 33330 w 785360"/>
                <a:gd name="connsiteY25" fmla="*/ 138964 h 882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85360" h="882449">
                  <a:moveTo>
                    <a:pt x="33330" y="138964"/>
                  </a:moveTo>
                  <a:cubicBezTo>
                    <a:pt x="78908" y="287091"/>
                    <a:pt x="132474" y="432993"/>
                    <a:pt x="170063" y="583346"/>
                  </a:cubicBezTo>
                  <a:cubicBezTo>
                    <a:pt x="202865" y="714552"/>
                    <a:pt x="147425" y="499340"/>
                    <a:pt x="195700" y="660258"/>
                  </a:cubicBezTo>
                  <a:cubicBezTo>
                    <a:pt x="197723" y="667002"/>
                    <a:pt x="207860" y="727306"/>
                    <a:pt x="212792" y="737170"/>
                  </a:cubicBezTo>
                  <a:cubicBezTo>
                    <a:pt x="221978" y="755543"/>
                    <a:pt x="246975" y="788445"/>
                    <a:pt x="246975" y="788445"/>
                  </a:cubicBezTo>
                  <a:cubicBezTo>
                    <a:pt x="249824" y="799839"/>
                    <a:pt x="251397" y="811631"/>
                    <a:pt x="255521" y="822628"/>
                  </a:cubicBezTo>
                  <a:cubicBezTo>
                    <a:pt x="259994" y="834556"/>
                    <a:pt x="267594" y="845102"/>
                    <a:pt x="272612" y="856811"/>
                  </a:cubicBezTo>
                  <a:cubicBezTo>
                    <a:pt x="276160" y="865091"/>
                    <a:pt x="278309" y="873903"/>
                    <a:pt x="281158" y="882449"/>
                  </a:cubicBezTo>
                  <a:cubicBezTo>
                    <a:pt x="303947" y="876752"/>
                    <a:pt x="326250" y="868531"/>
                    <a:pt x="349525" y="865357"/>
                  </a:cubicBezTo>
                  <a:cubicBezTo>
                    <a:pt x="408577" y="857304"/>
                    <a:pt x="649718" y="849288"/>
                    <a:pt x="674265" y="848265"/>
                  </a:cubicBezTo>
                  <a:cubicBezTo>
                    <a:pt x="756767" y="820766"/>
                    <a:pt x="628516" y="864857"/>
                    <a:pt x="734085" y="822628"/>
                  </a:cubicBezTo>
                  <a:cubicBezTo>
                    <a:pt x="750813" y="815937"/>
                    <a:pt x="785360" y="805536"/>
                    <a:pt x="785360" y="805536"/>
                  </a:cubicBezTo>
                  <a:cubicBezTo>
                    <a:pt x="782511" y="791293"/>
                    <a:pt x="781407" y="776587"/>
                    <a:pt x="776814" y="762807"/>
                  </a:cubicBezTo>
                  <a:cubicBezTo>
                    <a:pt x="769954" y="742226"/>
                    <a:pt x="756653" y="723979"/>
                    <a:pt x="751177" y="702987"/>
                  </a:cubicBezTo>
                  <a:cubicBezTo>
                    <a:pt x="722397" y="592664"/>
                    <a:pt x="700491" y="480659"/>
                    <a:pt x="674265" y="369701"/>
                  </a:cubicBezTo>
                  <a:cubicBezTo>
                    <a:pt x="663458" y="323980"/>
                    <a:pt x="651476" y="278546"/>
                    <a:pt x="640082" y="232968"/>
                  </a:cubicBezTo>
                  <a:cubicBezTo>
                    <a:pt x="629385" y="190181"/>
                    <a:pt x="629679" y="189745"/>
                    <a:pt x="614444" y="138964"/>
                  </a:cubicBezTo>
                  <a:cubicBezTo>
                    <a:pt x="611856" y="130336"/>
                    <a:pt x="609926" y="121384"/>
                    <a:pt x="605898" y="113327"/>
                  </a:cubicBezTo>
                  <a:cubicBezTo>
                    <a:pt x="601305" y="104141"/>
                    <a:pt x="593400" y="96876"/>
                    <a:pt x="588807" y="87690"/>
                  </a:cubicBezTo>
                  <a:cubicBezTo>
                    <a:pt x="584778" y="79633"/>
                    <a:pt x="585888" y="69086"/>
                    <a:pt x="580261" y="62052"/>
                  </a:cubicBezTo>
                  <a:cubicBezTo>
                    <a:pt x="573845" y="54032"/>
                    <a:pt x="563170" y="50658"/>
                    <a:pt x="554624" y="44961"/>
                  </a:cubicBezTo>
                  <a:cubicBezTo>
                    <a:pt x="514744" y="47809"/>
                    <a:pt x="474936" y="51998"/>
                    <a:pt x="434983" y="53506"/>
                  </a:cubicBezTo>
                  <a:cubicBezTo>
                    <a:pt x="84824" y="66719"/>
                    <a:pt x="194775" y="0"/>
                    <a:pt x="76059" y="79144"/>
                  </a:cubicBezTo>
                  <a:cubicBezTo>
                    <a:pt x="70362" y="87690"/>
                    <a:pt x="66988" y="98365"/>
                    <a:pt x="58968" y="104781"/>
                  </a:cubicBezTo>
                  <a:cubicBezTo>
                    <a:pt x="0" y="151955"/>
                    <a:pt x="65218" y="65494"/>
                    <a:pt x="16239" y="138964"/>
                  </a:cubicBezTo>
                  <a:lnTo>
                    <a:pt x="33330" y="138964"/>
                  </a:lnTo>
                  <a:close/>
                </a:path>
              </a:pathLst>
            </a:cu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Detector</a:t>
              </a:r>
            </a:p>
          </p:txBody>
        </p:sp>
        <p:cxnSp>
          <p:nvCxnSpPr>
            <p:cNvPr id="14" name="Straight Arrow Connector 13"/>
            <p:cNvCxnSpPr/>
            <p:nvPr/>
          </p:nvCxnSpPr>
          <p:spPr>
            <a:xfrm rot="16200000" flipH="1">
              <a:off x="6400800" y="2971800"/>
              <a:ext cx="1676400" cy="137160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6210300" y="2781300"/>
              <a:ext cx="2209800" cy="121920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6438900" y="2476500"/>
              <a:ext cx="381000" cy="152400"/>
            </a:xfrm>
            <a:prstGeom prst="straightConnector1">
              <a:avLst/>
            </a:prstGeom>
            <a:ln w="317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flipV="1">
              <a:off x="6477000" y="2743200"/>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Oval 17"/>
            <p:cNvSpPr/>
            <p:nvPr/>
          </p:nvSpPr>
          <p:spPr>
            <a:xfrm flipV="1">
              <a:off x="6629400" y="2209800"/>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1" name="TextBox 20"/>
            <p:cNvSpPr txBox="1"/>
            <p:nvPr/>
          </p:nvSpPr>
          <p:spPr>
            <a:xfrm>
              <a:off x="6399964" y="1840468"/>
              <a:ext cx="338554" cy="369332"/>
            </a:xfrm>
            <a:prstGeom prst="rect">
              <a:avLst/>
            </a:prstGeom>
            <a:noFill/>
          </p:spPr>
          <p:txBody>
            <a:bodyPr wrap="none" rtlCol="0">
              <a:spAutoFit/>
            </a:bodyPr>
            <a:lstStyle/>
            <a:p>
              <a:r>
                <a:rPr lang="en-US" dirty="0"/>
                <a:t>P</a:t>
              </a:r>
              <a:r>
                <a:rPr lang="en-US" baseline="-25000" dirty="0"/>
                <a:t>i</a:t>
              </a:r>
              <a:endParaRPr lang="en-US" dirty="0"/>
            </a:p>
          </p:txBody>
        </p:sp>
        <p:sp>
          <p:nvSpPr>
            <p:cNvPr id="23" name="TextBox 22"/>
            <p:cNvSpPr txBox="1"/>
            <p:nvPr/>
          </p:nvSpPr>
          <p:spPr>
            <a:xfrm>
              <a:off x="6248400" y="2209800"/>
              <a:ext cx="301686" cy="369332"/>
            </a:xfrm>
            <a:prstGeom prst="rect">
              <a:avLst/>
            </a:prstGeom>
            <a:noFill/>
          </p:spPr>
          <p:txBody>
            <a:bodyPr wrap="none" rtlCol="0">
              <a:spAutoFit/>
            </a:bodyPr>
            <a:lstStyle/>
            <a:p>
              <a:r>
                <a:rPr lang="en-US" b="1" dirty="0" err="1"/>
                <a:t>r</a:t>
              </a:r>
              <a:r>
                <a:rPr lang="en-US" baseline="-25000" dirty="0" err="1"/>
                <a:t>i</a:t>
              </a:r>
              <a:endParaRPr lang="en-US" b="1" dirty="0"/>
            </a:p>
          </p:txBody>
        </p:sp>
        <p:cxnSp>
          <p:nvCxnSpPr>
            <p:cNvPr id="26" name="Straight Arrow Connector 25"/>
            <p:cNvCxnSpPr>
              <a:stCxn id="17" idx="7"/>
            </p:cNvCxnSpPr>
            <p:nvPr/>
          </p:nvCxnSpPr>
          <p:spPr>
            <a:xfrm rot="16200000" flipH="1">
              <a:off x="6454682" y="3025682"/>
              <a:ext cx="1546318" cy="1241518"/>
            </a:xfrm>
            <a:prstGeom prst="straightConnector1">
              <a:avLst/>
            </a:prstGeom>
            <a:ln w="28575">
              <a:solidFill>
                <a:schemeClr val="tx2"/>
              </a:solidFill>
              <a:tailEnd type="arrow"/>
            </a:ln>
          </p:spPr>
          <p:style>
            <a:lnRef idx="1">
              <a:schemeClr val="accent2"/>
            </a:lnRef>
            <a:fillRef idx="0">
              <a:schemeClr val="accent2"/>
            </a:fillRef>
            <a:effectRef idx="0">
              <a:schemeClr val="accent2"/>
            </a:effectRef>
            <a:fontRef idx="minor">
              <a:schemeClr val="tx1"/>
            </a:fontRef>
          </p:style>
        </p:cxnSp>
        <p:sp>
          <p:nvSpPr>
            <p:cNvPr id="27" name="TextBox 26"/>
            <p:cNvSpPr txBox="1"/>
            <p:nvPr/>
          </p:nvSpPr>
          <p:spPr>
            <a:xfrm>
              <a:off x="6553200" y="3352800"/>
              <a:ext cx="372218" cy="369332"/>
            </a:xfrm>
            <a:prstGeom prst="rect">
              <a:avLst/>
            </a:prstGeom>
            <a:noFill/>
          </p:spPr>
          <p:txBody>
            <a:bodyPr wrap="none" rtlCol="0">
              <a:spAutoFit/>
            </a:bodyPr>
            <a:lstStyle/>
            <a:p>
              <a:r>
                <a:rPr lang="en-US" b="1" dirty="0">
                  <a:solidFill>
                    <a:schemeClr val="tx2"/>
                  </a:solidFill>
                </a:rPr>
                <a:t>R</a:t>
              </a:r>
              <a:r>
                <a:rPr lang="en-US" dirty="0">
                  <a:solidFill>
                    <a:schemeClr val="tx2"/>
                  </a:solidFill>
                </a:rPr>
                <a:t>’</a:t>
              </a:r>
            </a:p>
          </p:txBody>
        </p:sp>
        <p:sp>
          <p:nvSpPr>
            <p:cNvPr id="34" name="TextBox 33"/>
            <p:cNvSpPr txBox="1"/>
            <p:nvPr/>
          </p:nvSpPr>
          <p:spPr>
            <a:xfrm>
              <a:off x="7467600" y="3276600"/>
              <a:ext cx="562975" cy="369332"/>
            </a:xfrm>
            <a:prstGeom prst="rect">
              <a:avLst/>
            </a:prstGeom>
            <a:noFill/>
          </p:spPr>
          <p:txBody>
            <a:bodyPr wrap="none" rtlCol="0">
              <a:spAutoFit/>
            </a:bodyPr>
            <a:lstStyle/>
            <a:p>
              <a:r>
                <a:rPr lang="en-US" b="1" dirty="0" err="1">
                  <a:solidFill>
                    <a:srgbClr val="00B050"/>
                  </a:solidFill>
                </a:rPr>
                <a:t>R</a:t>
              </a:r>
              <a:r>
                <a:rPr lang="en-US" dirty="0" err="1">
                  <a:solidFill>
                    <a:srgbClr val="00B050"/>
                  </a:solidFill>
                </a:rPr>
                <a:t>’-</a:t>
              </a:r>
              <a:r>
                <a:rPr lang="en-US" b="1" dirty="0" err="1">
                  <a:solidFill>
                    <a:srgbClr val="00B050"/>
                  </a:solidFill>
                </a:rPr>
                <a:t>r</a:t>
              </a:r>
              <a:r>
                <a:rPr lang="en-US" b="1" baseline="-25000" dirty="0" err="1">
                  <a:solidFill>
                    <a:srgbClr val="00B050"/>
                  </a:solidFill>
                </a:rPr>
                <a:t>i</a:t>
              </a:r>
              <a:endParaRPr lang="en-US" dirty="0">
                <a:solidFill>
                  <a:srgbClr val="00B050"/>
                </a:solidFill>
              </a:endParaRPr>
            </a:p>
          </p:txBody>
        </p:sp>
        <p:sp>
          <p:nvSpPr>
            <p:cNvPr id="37" name="Oval 36"/>
            <p:cNvSpPr/>
            <p:nvPr/>
          </p:nvSpPr>
          <p:spPr>
            <a:xfrm>
              <a:off x="4953000" y="3124200"/>
              <a:ext cx="228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p:cNvCxnSpPr>
              <a:stCxn id="37" idx="6"/>
              <a:endCxn id="17" idx="2"/>
            </p:cNvCxnSpPr>
            <p:nvPr/>
          </p:nvCxnSpPr>
          <p:spPr>
            <a:xfrm flipV="1">
              <a:off x="5181600" y="2819400"/>
              <a:ext cx="1295400" cy="495300"/>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sp>
          <p:nvSpPr>
            <p:cNvPr id="40" name="TextBox 39"/>
            <p:cNvSpPr txBox="1"/>
            <p:nvPr/>
          </p:nvSpPr>
          <p:spPr>
            <a:xfrm>
              <a:off x="5486400" y="3124200"/>
              <a:ext cx="314510" cy="369332"/>
            </a:xfrm>
            <a:prstGeom prst="rect">
              <a:avLst/>
            </a:prstGeom>
            <a:noFill/>
          </p:spPr>
          <p:txBody>
            <a:bodyPr wrap="none" rtlCol="0">
              <a:spAutoFit/>
            </a:bodyPr>
            <a:lstStyle/>
            <a:p>
              <a:r>
                <a:rPr lang="en-US" b="1" dirty="0">
                  <a:solidFill>
                    <a:srgbClr val="00B0F0"/>
                  </a:solidFill>
                </a:rPr>
                <a:t>R</a:t>
              </a:r>
            </a:p>
          </p:txBody>
        </p:sp>
        <p:sp>
          <p:nvSpPr>
            <p:cNvPr id="49" name="TextBox 48"/>
            <p:cNvSpPr txBox="1"/>
            <p:nvPr/>
          </p:nvSpPr>
          <p:spPr>
            <a:xfrm>
              <a:off x="4648200" y="3505200"/>
              <a:ext cx="808042" cy="369332"/>
            </a:xfrm>
            <a:prstGeom prst="rect">
              <a:avLst/>
            </a:prstGeom>
            <a:noFill/>
          </p:spPr>
          <p:txBody>
            <a:bodyPr wrap="none" rtlCol="0">
              <a:spAutoFit/>
            </a:bodyPr>
            <a:lstStyle/>
            <a:p>
              <a:r>
                <a:rPr lang="en-US" dirty="0">
                  <a:solidFill>
                    <a:schemeClr val="accent1"/>
                  </a:solidFill>
                </a:rPr>
                <a:t>source</a:t>
              </a:r>
            </a:p>
          </p:txBody>
        </p:sp>
      </p:grpSp>
      <p:sp>
        <p:nvSpPr>
          <p:cNvPr id="43" name="Rectangle 42"/>
          <p:cNvSpPr/>
          <p:nvPr/>
        </p:nvSpPr>
        <p:spPr>
          <a:xfrm>
            <a:off x="-26581" y="3788735"/>
            <a:ext cx="4586448" cy="369332"/>
          </a:xfrm>
          <a:prstGeom prst="rect">
            <a:avLst/>
          </a:prstGeom>
        </p:spPr>
        <p:txBody>
          <a:bodyPr wrap="none">
            <a:spAutoFit/>
          </a:bodyPr>
          <a:lstStyle/>
          <a:p>
            <a:r>
              <a:rPr lang="en-US" dirty="0"/>
              <a:t>Lots doesn’t depend on the sum </a:t>
            </a:r>
            <a:r>
              <a:rPr lang="en-US" dirty="0">
                <a:sym typeface="Symbol" panose="05050102010706020507" pitchFamily="18" charset="2"/>
              </a:rPr>
              <a:t>over positions</a:t>
            </a:r>
            <a:endParaRPr lang="en-US" dirty="0"/>
          </a:p>
        </p:txBody>
      </p:sp>
      <p:sp>
        <p:nvSpPr>
          <p:cNvPr id="2" name="TextBox 1"/>
          <p:cNvSpPr txBox="1"/>
          <p:nvPr/>
        </p:nvSpPr>
        <p:spPr>
          <a:xfrm>
            <a:off x="4065446" y="6488668"/>
            <a:ext cx="5988954" cy="369332"/>
          </a:xfrm>
          <a:prstGeom prst="rect">
            <a:avLst/>
          </a:prstGeom>
          <a:noFill/>
        </p:spPr>
        <p:txBody>
          <a:bodyPr wrap="square" rtlCol="0">
            <a:spAutoFit/>
          </a:bodyPr>
          <a:lstStyle/>
          <a:p>
            <a:r>
              <a:rPr lang="en-US" dirty="0" err="1"/>
              <a:t>Kittel</a:t>
            </a:r>
            <a:r>
              <a:rPr lang="en-US" dirty="0"/>
              <a:t> calls G, but K is another common notation.</a:t>
            </a:r>
          </a:p>
        </p:txBody>
      </p:sp>
      <p:cxnSp>
        <p:nvCxnSpPr>
          <p:cNvPr id="4" name="Straight Connector 3"/>
          <p:cNvCxnSpPr/>
          <p:nvPr/>
        </p:nvCxnSpPr>
        <p:spPr>
          <a:xfrm>
            <a:off x="4630893" y="3487888"/>
            <a:ext cx="49831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519752" y="6183868"/>
            <a:ext cx="1980421" cy="369332"/>
          </a:xfrm>
          <a:prstGeom prst="rect">
            <a:avLst/>
          </a:prstGeom>
          <a:noFill/>
        </p:spPr>
        <p:txBody>
          <a:bodyPr wrap="square" rtlCol="0">
            <a:spAutoFit/>
          </a:bodyPr>
          <a:lstStyle/>
          <a:p>
            <a:r>
              <a:rPr lang="en-US" dirty="0"/>
              <a:t>Scattering vector</a:t>
            </a:r>
          </a:p>
        </p:txBody>
      </p:sp>
      <p:cxnSp>
        <p:nvCxnSpPr>
          <p:cNvPr id="42" name="Straight Connector 41"/>
          <p:cNvCxnSpPr/>
          <p:nvPr/>
        </p:nvCxnSpPr>
        <p:spPr>
          <a:xfrm>
            <a:off x="2514600" y="4667250"/>
            <a:ext cx="1371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967355" y="4661934"/>
            <a:ext cx="36576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872159" y="5754688"/>
            <a:ext cx="89916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33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413"/>
                                        </p:tgtEl>
                                        <p:attrNameLst>
                                          <p:attrName>style.visibility</p:attrName>
                                        </p:attrNameLst>
                                      </p:cBhvr>
                                      <p:to>
                                        <p:strVal val="visible"/>
                                      </p:to>
                                    </p:set>
                                    <p:anim calcmode="lin" valueType="num">
                                      <p:cBhvr additive="base">
                                        <p:cTn id="11" dur="500" fill="hold"/>
                                        <p:tgtEl>
                                          <p:spTgt spid="17413"/>
                                        </p:tgtEl>
                                        <p:attrNameLst>
                                          <p:attrName>ppt_x</p:attrName>
                                        </p:attrNameLst>
                                      </p:cBhvr>
                                      <p:tavLst>
                                        <p:tav tm="0">
                                          <p:val>
                                            <p:strVal val="#ppt_x"/>
                                          </p:val>
                                        </p:tav>
                                        <p:tav tm="100000">
                                          <p:val>
                                            <p:strVal val="#ppt_x"/>
                                          </p:val>
                                        </p:tav>
                                      </p:tavLst>
                                    </p:anim>
                                    <p:anim calcmode="lin" valueType="num">
                                      <p:cBhvr additive="base">
                                        <p:cTn id="12" dur="500" fill="hold"/>
                                        <p:tgtEl>
                                          <p:spTgt spid="174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500" fill="hold"/>
                                        <p:tgtEl>
                                          <p:spTgt spid="41"/>
                                        </p:tgtEl>
                                        <p:attrNameLst>
                                          <p:attrName>ppt_x</p:attrName>
                                        </p:attrNameLst>
                                      </p:cBhvr>
                                      <p:tavLst>
                                        <p:tav tm="0">
                                          <p:val>
                                            <p:strVal val="#ppt_x"/>
                                          </p:val>
                                        </p:tav>
                                        <p:tav tm="100000">
                                          <p:val>
                                            <p:strVal val="#ppt_x"/>
                                          </p:val>
                                        </p:tav>
                                      </p:tavLst>
                                    </p:anim>
                                    <p:anim calcmode="lin" valueType="num">
                                      <p:cBhvr additive="base">
                                        <p:cTn id="34" dur="500" fill="hold"/>
                                        <p:tgtEl>
                                          <p:spTgt spid="4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414"/>
                                        </p:tgtEl>
                                        <p:attrNameLst>
                                          <p:attrName>style.visibility</p:attrName>
                                        </p:attrNameLst>
                                      </p:cBhvr>
                                      <p:to>
                                        <p:strVal val="visible"/>
                                      </p:to>
                                    </p:set>
                                    <p:anim calcmode="lin" valueType="num">
                                      <p:cBhvr additive="base">
                                        <p:cTn id="37" dur="500" fill="hold"/>
                                        <p:tgtEl>
                                          <p:spTgt spid="17414"/>
                                        </p:tgtEl>
                                        <p:attrNameLst>
                                          <p:attrName>ppt_x</p:attrName>
                                        </p:attrNameLst>
                                      </p:cBhvr>
                                      <p:tavLst>
                                        <p:tav tm="0">
                                          <p:val>
                                            <p:strVal val="#ppt_x"/>
                                          </p:val>
                                        </p:tav>
                                        <p:tav tm="100000">
                                          <p:val>
                                            <p:strVal val="#ppt_x"/>
                                          </p:val>
                                        </p:tav>
                                      </p:tavLst>
                                    </p:anim>
                                    <p:anim calcmode="lin" valueType="num">
                                      <p:cBhvr additive="base">
                                        <p:cTn id="38" dur="500" fill="hold"/>
                                        <p:tgtEl>
                                          <p:spTgt spid="17414"/>
                                        </p:tgtEl>
                                        <p:attrNameLst>
                                          <p:attrName>ppt_y</p:attrName>
                                        </p:attrNameLst>
                                      </p:cBhvr>
                                      <p:tavLst>
                                        <p:tav tm="0">
                                          <p:val>
                                            <p:strVal val="1+#ppt_h/2"/>
                                          </p:val>
                                        </p:tav>
                                        <p:tav tm="100000">
                                          <p:val>
                                            <p:strVal val="#ppt_y"/>
                                          </p:val>
                                        </p:tav>
                                      </p:tavLst>
                                    </p:anim>
                                  </p:childTnLst>
                                </p:cTn>
                              </p:par>
                              <p:par>
                                <p:cTn id="39" presetID="1"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additive="base">
                                        <p:cTn id="45" dur="500" fill="hold"/>
                                        <p:tgtEl>
                                          <p:spTgt spid="46"/>
                                        </p:tgtEl>
                                        <p:attrNameLst>
                                          <p:attrName>ppt_x</p:attrName>
                                        </p:attrNameLst>
                                      </p:cBhvr>
                                      <p:tavLst>
                                        <p:tav tm="0">
                                          <p:val>
                                            <p:strVal val="#ppt_x"/>
                                          </p:val>
                                        </p:tav>
                                        <p:tav tm="100000">
                                          <p:val>
                                            <p:strVal val="#ppt_x"/>
                                          </p:val>
                                        </p:tav>
                                      </p:tavLst>
                                    </p:anim>
                                    <p:anim calcmode="lin" valueType="num">
                                      <p:cBhvr additive="base">
                                        <p:cTn id="46" dur="500" fill="hold"/>
                                        <p:tgtEl>
                                          <p:spTgt spid="46"/>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additive="base">
                                        <p:cTn id="49" dur="500" fill="hold"/>
                                        <p:tgtEl>
                                          <p:spTgt spid="42"/>
                                        </p:tgtEl>
                                        <p:attrNameLst>
                                          <p:attrName>ppt_x</p:attrName>
                                        </p:attrNameLst>
                                      </p:cBhvr>
                                      <p:tavLst>
                                        <p:tav tm="0">
                                          <p:val>
                                            <p:strVal val="#ppt_x"/>
                                          </p:val>
                                        </p:tav>
                                        <p:tav tm="100000">
                                          <p:val>
                                            <p:strVal val="#ppt_x"/>
                                          </p:val>
                                        </p:tav>
                                      </p:tavLst>
                                    </p:anim>
                                    <p:anim calcmode="lin" valueType="num">
                                      <p:cBhvr additive="base">
                                        <p:cTn id="50" dur="500" fill="hold"/>
                                        <p:tgtEl>
                                          <p:spTgt spid="42"/>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7416"/>
                                        </p:tgtEl>
                                        <p:attrNameLst>
                                          <p:attrName>style.visibility</p:attrName>
                                        </p:attrNameLst>
                                      </p:cBhvr>
                                      <p:to>
                                        <p:strVal val="visible"/>
                                      </p:to>
                                    </p:set>
                                    <p:anim calcmode="lin" valueType="num">
                                      <p:cBhvr additive="base">
                                        <p:cTn id="59" dur="500" fill="hold"/>
                                        <p:tgtEl>
                                          <p:spTgt spid="17416"/>
                                        </p:tgtEl>
                                        <p:attrNameLst>
                                          <p:attrName>ppt_x</p:attrName>
                                        </p:attrNameLst>
                                      </p:cBhvr>
                                      <p:tavLst>
                                        <p:tav tm="0">
                                          <p:val>
                                            <p:strVal val="#ppt_x"/>
                                          </p:val>
                                        </p:tav>
                                        <p:tav tm="100000">
                                          <p:val>
                                            <p:strVal val="#ppt_x"/>
                                          </p:val>
                                        </p:tav>
                                      </p:tavLst>
                                    </p:anim>
                                    <p:anim calcmode="lin" valueType="num">
                                      <p:cBhvr additive="base">
                                        <p:cTn id="60" dur="500" fill="hold"/>
                                        <p:tgtEl>
                                          <p:spTgt spid="1741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ppt_x"/>
                                          </p:val>
                                        </p:tav>
                                        <p:tav tm="100000">
                                          <p:val>
                                            <p:strVal val="#ppt_x"/>
                                          </p:val>
                                        </p:tav>
                                      </p:tavLst>
                                    </p:anim>
                                    <p:anim calcmode="lin" valueType="num">
                                      <p:cBhvr additive="base">
                                        <p:cTn id="64" dur="500" fill="hold"/>
                                        <p:tgtEl>
                                          <p:spTgt spid="48"/>
                                        </p:tgtEl>
                                        <p:attrNameLst>
                                          <p:attrName>ppt_y</p:attrName>
                                        </p:attrNameLst>
                                      </p:cBhvr>
                                      <p:tavLst>
                                        <p:tav tm="0">
                                          <p:val>
                                            <p:strVal val="1+#ppt_h/2"/>
                                          </p:val>
                                        </p:tav>
                                        <p:tav tm="100000">
                                          <p:val>
                                            <p:strVal val="#ppt_y"/>
                                          </p:val>
                                        </p:tav>
                                      </p:tavLst>
                                    </p:anim>
                                  </p:childTnLst>
                                </p:cTn>
                              </p:par>
                              <p:par>
                                <p:cTn id="65" presetID="1" presetClass="entr" presetSubtype="0" fill="hold" grpId="0" nodeType="withEffect">
                                  <p:stCondLst>
                                    <p:cond delay="0"/>
                                  </p:stCondLst>
                                  <p:childTnLst>
                                    <p:set>
                                      <p:cBhvr>
                                        <p:cTn id="66" dur="1" fill="hold">
                                          <p:stCondLst>
                                            <p:cond delay="0"/>
                                          </p:stCondLst>
                                        </p:cTn>
                                        <p:tgtEl>
                                          <p:spTgt spid="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par>
                                <p:cTn id="69" presetID="2" presetClass="entr" presetSubtype="4" fill="hold" nodeType="with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additive="base">
                                        <p:cTn id="71" dur="500" fill="hold"/>
                                        <p:tgtEl>
                                          <p:spTgt spid="47"/>
                                        </p:tgtEl>
                                        <p:attrNameLst>
                                          <p:attrName>ppt_x</p:attrName>
                                        </p:attrNameLst>
                                      </p:cBhvr>
                                      <p:tavLst>
                                        <p:tav tm="0">
                                          <p:val>
                                            <p:strVal val="#ppt_x"/>
                                          </p:val>
                                        </p:tav>
                                        <p:tav tm="100000">
                                          <p:val>
                                            <p:strVal val="#ppt_x"/>
                                          </p:val>
                                        </p:tav>
                                      </p:tavLst>
                                    </p:anim>
                                    <p:anim calcmode="lin" valueType="num">
                                      <p:cBhvr additive="base">
                                        <p:cTn id="7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5" grpId="0"/>
      <p:bldP spid="41" grpId="0" animBg="1"/>
      <p:bldP spid="46" grpId="0"/>
      <p:bldP spid="43" grpId="0"/>
      <p:bldP spid="2"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0529" y="-51572"/>
            <a:ext cx="8229600" cy="1143000"/>
          </a:xfrm>
        </p:spPr>
        <p:txBody>
          <a:bodyPr/>
          <a:lstStyle/>
          <a:p>
            <a:r>
              <a:rPr lang="en-US" dirty="0"/>
              <a:t>Diffraction Theory</a:t>
            </a:r>
          </a:p>
        </p:txBody>
      </p:sp>
      <p:sp>
        <p:nvSpPr>
          <p:cNvPr id="6" name="Freeform 5"/>
          <p:cNvSpPr/>
          <p:nvPr/>
        </p:nvSpPr>
        <p:spPr>
          <a:xfrm>
            <a:off x="5867400" y="1917959"/>
            <a:ext cx="1192523" cy="1434841"/>
          </a:xfrm>
          <a:custGeom>
            <a:avLst/>
            <a:gdLst>
              <a:gd name="connsiteX0" fmla="*/ 30294 w 1192523"/>
              <a:gd name="connsiteY0" fmla="*/ 324740 h 1434841"/>
              <a:gd name="connsiteX1" fmla="*/ 149936 w 1192523"/>
              <a:gd name="connsiteY1" fmla="*/ 888762 h 1434841"/>
              <a:gd name="connsiteX2" fmla="*/ 158481 w 1192523"/>
              <a:gd name="connsiteY2" fmla="*/ 940037 h 1434841"/>
              <a:gd name="connsiteX3" fmla="*/ 175573 w 1192523"/>
              <a:gd name="connsiteY3" fmla="*/ 982766 h 1434841"/>
              <a:gd name="connsiteX4" fmla="*/ 192665 w 1192523"/>
              <a:gd name="connsiteY4" fmla="*/ 1034041 h 1434841"/>
              <a:gd name="connsiteX5" fmla="*/ 226848 w 1192523"/>
              <a:gd name="connsiteY5" fmla="*/ 1145136 h 1434841"/>
              <a:gd name="connsiteX6" fmla="*/ 278123 w 1192523"/>
              <a:gd name="connsiteY6" fmla="*/ 1247686 h 1434841"/>
              <a:gd name="connsiteX7" fmla="*/ 337943 w 1192523"/>
              <a:gd name="connsiteY7" fmla="*/ 1316052 h 1434841"/>
              <a:gd name="connsiteX8" fmla="*/ 372126 w 1192523"/>
              <a:gd name="connsiteY8" fmla="*/ 1324598 h 1434841"/>
              <a:gd name="connsiteX9" fmla="*/ 842145 w 1192523"/>
              <a:gd name="connsiteY9" fmla="*/ 1324598 h 1434841"/>
              <a:gd name="connsiteX10" fmla="*/ 927603 w 1192523"/>
              <a:gd name="connsiteY10" fmla="*/ 1281869 h 1434841"/>
              <a:gd name="connsiteX11" fmla="*/ 1072881 w 1192523"/>
              <a:gd name="connsiteY11" fmla="*/ 1230594 h 1434841"/>
              <a:gd name="connsiteX12" fmla="*/ 1141248 w 1192523"/>
              <a:gd name="connsiteY12" fmla="*/ 1179319 h 1434841"/>
              <a:gd name="connsiteX13" fmla="*/ 1175431 w 1192523"/>
              <a:gd name="connsiteY13" fmla="*/ 1034041 h 1434841"/>
              <a:gd name="connsiteX14" fmla="*/ 1192523 w 1192523"/>
              <a:gd name="connsiteY14" fmla="*/ 888762 h 1434841"/>
              <a:gd name="connsiteX15" fmla="*/ 1158339 w 1192523"/>
              <a:gd name="connsiteY15" fmla="*/ 393106 h 1434841"/>
              <a:gd name="connsiteX16" fmla="*/ 1081427 w 1192523"/>
              <a:gd name="connsiteY16" fmla="*/ 256373 h 1434841"/>
              <a:gd name="connsiteX17" fmla="*/ 893420 w 1192523"/>
              <a:gd name="connsiteY17" fmla="*/ 34183 h 1434841"/>
              <a:gd name="connsiteX18" fmla="*/ 833599 w 1192523"/>
              <a:gd name="connsiteY18" fmla="*/ 17091 h 1434841"/>
              <a:gd name="connsiteX19" fmla="*/ 739595 w 1192523"/>
              <a:gd name="connsiteY19" fmla="*/ 0 h 1434841"/>
              <a:gd name="connsiteX20" fmla="*/ 602863 w 1192523"/>
              <a:gd name="connsiteY20" fmla="*/ 42729 h 1434841"/>
              <a:gd name="connsiteX21" fmla="*/ 551588 w 1192523"/>
              <a:gd name="connsiteY21" fmla="*/ 76912 h 1434841"/>
              <a:gd name="connsiteX22" fmla="*/ 543042 w 1192523"/>
              <a:gd name="connsiteY22" fmla="*/ 102549 h 1434841"/>
              <a:gd name="connsiteX23" fmla="*/ 508859 w 1192523"/>
              <a:gd name="connsiteY23" fmla="*/ 111095 h 1434841"/>
              <a:gd name="connsiteX24" fmla="*/ 406309 w 1192523"/>
              <a:gd name="connsiteY24" fmla="*/ 145278 h 1434841"/>
              <a:gd name="connsiteX25" fmla="*/ 372126 w 1192523"/>
              <a:gd name="connsiteY25" fmla="*/ 153824 h 1434841"/>
              <a:gd name="connsiteX26" fmla="*/ 107207 w 1192523"/>
              <a:gd name="connsiteY26" fmla="*/ 162370 h 1434841"/>
              <a:gd name="connsiteX27" fmla="*/ 73023 w 1192523"/>
              <a:gd name="connsiteY27" fmla="*/ 179461 h 1434841"/>
              <a:gd name="connsiteX28" fmla="*/ 21749 w 1192523"/>
              <a:gd name="connsiteY28" fmla="*/ 222190 h 1434841"/>
              <a:gd name="connsiteX29" fmla="*/ 4657 w 1192523"/>
              <a:gd name="connsiteY29" fmla="*/ 247828 h 1434841"/>
              <a:gd name="connsiteX30" fmla="*/ 38840 w 1192523"/>
              <a:gd name="connsiteY30" fmla="*/ 316194 h 1434841"/>
              <a:gd name="connsiteX31" fmla="*/ 30294 w 1192523"/>
              <a:gd name="connsiteY31" fmla="*/ 324740 h 143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92523" h="1434841">
                <a:moveTo>
                  <a:pt x="30294" y="324740"/>
                </a:moveTo>
                <a:cubicBezTo>
                  <a:pt x="48810" y="420168"/>
                  <a:pt x="110738" y="700611"/>
                  <a:pt x="149936" y="888762"/>
                </a:cubicBezTo>
                <a:cubicBezTo>
                  <a:pt x="153470" y="905725"/>
                  <a:pt x="153922" y="923320"/>
                  <a:pt x="158481" y="940037"/>
                </a:cubicBezTo>
                <a:cubicBezTo>
                  <a:pt x="162517" y="954837"/>
                  <a:pt x="170330" y="968349"/>
                  <a:pt x="175573" y="982766"/>
                </a:cubicBezTo>
                <a:cubicBezTo>
                  <a:pt x="181730" y="999697"/>
                  <a:pt x="187367" y="1016821"/>
                  <a:pt x="192665" y="1034041"/>
                </a:cubicBezTo>
                <a:cubicBezTo>
                  <a:pt x="199802" y="1057235"/>
                  <a:pt x="216146" y="1121056"/>
                  <a:pt x="226848" y="1145136"/>
                </a:cubicBezTo>
                <a:cubicBezTo>
                  <a:pt x="242370" y="1180060"/>
                  <a:pt x="261031" y="1213503"/>
                  <a:pt x="278123" y="1247686"/>
                </a:cubicBezTo>
                <a:cubicBezTo>
                  <a:pt x="297146" y="1285732"/>
                  <a:pt x="294179" y="1291739"/>
                  <a:pt x="337943" y="1316052"/>
                </a:cubicBezTo>
                <a:cubicBezTo>
                  <a:pt x="348210" y="1321756"/>
                  <a:pt x="360732" y="1321749"/>
                  <a:pt x="372126" y="1324598"/>
                </a:cubicBezTo>
                <a:cubicBezTo>
                  <a:pt x="519118" y="1434841"/>
                  <a:pt x="429031" y="1378777"/>
                  <a:pt x="842145" y="1324598"/>
                </a:cubicBezTo>
                <a:cubicBezTo>
                  <a:pt x="873723" y="1320457"/>
                  <a:pt x="898251" y="1294228"/>
                  <a:pt x="927603" y="1281869"/>
                </a:cubicBezTo>
                <a:cubicBezTo>
                  <a:pt x="951744" y="1271704"/>
                  <a:pt x="1047532" y="1244853"/>
                  <a:pt x="1072881" y="1230594"/>
                </a:cubicBezTo>
                <a:cubicBezTo>
                  <a:pt x="1097709" y="1216628"/>
                  <a:pt x="1141248" y="1179319"/>
                  <a:pt x="1141248" y="1179319"/>
                </a:cubicBezTo>
                <a:cubicBezTo>
                  <a:pt x="1159779" y="1123727"/>
                  <a:pt x="1161094" y="1122928"/>
                  <a:pt x="1175431" y="1034041"/>
                </a:cubicBezTo>
                <a:cubicBezTo>
                  <a:pt x="1183195" y="985903"/>
                  <a:pt x="1186826" y="937188"/>
                  <a:pt x="1192523" y="888762"/>
                </a:cubicBezTo>
                <a:cubicBezTo>
                  <a:pt x="1181128" y="723543"/>
                  <a:pt x="1186994" y="556219"/>
                  <a:pt x="1158339" y="393106"/>
                </a:cubicBezTo>
                <a:cubicBezTo>
                  <a:pt x="1149291" y="341601"/>
                  <a:pt x="1110704" y="299703"/>
                  <a:pt x="1081427" y="256373"/>
                </a:cubicBezTo>
                <a:cubicBezTo>
                  <a:pt x="1073382" y="244466"/>
                  <a:pt x="960409" y="70254"/>
                  <a:pt x="893420" y="34183"/>
                </a:cubicBezTo>
                <a:cubicBezTo>
                  <a:pt x="875161" y="24351"/>
                  <a:pt x="853607" y="22548"/>
                  <a:pt x="833599" y="17091"/>
                </a:cubicBezTo>
                <a:cubicBezTo>
                  <a:pt x="789274" y="5002"/>
                  <a:pt x="794923" y="7903"/>
                  <a:pt x="739595" y="0"/>
                </a:cubicBezTo>
                <a:cubicBezTo>
                  <a:pt x="694018" y="14243"/>
                  <a:pt x="647059" y="24649"/>
                  <a:pt x="602863" y="42729"/>
                </a:cubicBezTo>
                <a:cubicBezTo>
                  <a:pt x="583851" y="50507"/>
                  <a:pt x="566113" y="62387"/>
                  <a:pt x="551588" y="76912"/>
                </a:cubicBezTo>
                <a:cubicBezTo>
                  <a:pt x="545218" y="83282"/>
                  <a:pt x="550076" y="96922"/>
                  <a:pt x="543042" y="102549"/>
                </a:cubicBezTo>
                <a:cubicBezTo>
                  <a:pt x="533871" y="109886"/>
                  <a:pt x="520001" y="107381"/>
                  <a:pt x="508859" y="111095"/>
                </a:cubicBezTo>
                <a:cubicBezTo>
                  <a:pt x="390518" y="150543"/>
                  <a:pt x="557068" y="104163"/>
                  <a:pt x="406309" y="145278"/>
                </a:cubicBezTo>
                <a:cubicBezTo>
                  <a:pt x="394978" y="148368"/>
                  <a:pt x="383852" y="153154"/>
                  <a:pt x="372126" y="153824"/>
                </a:cubicBezTo>
                <a:cubicBezTo>
                  <a:pt x="283918" y="158865"/>
                  <a:pt x="195513" y="159521"/>
                  <a:pt x="107207" y="162370"/>
                </a:cubicBezTo>
                <a:cubicBezTo>
                  <a:pt x="95812" y="168067"/>
                  <a:pt x="84084" y="173141"/>
                  <a:pt x="73023" y="179461"/>
                </a:cubicBezTo>
                <a:cubicBezTo>
                  <a:pt x="51636" y="191682"/>
                  <a:pt x="37815" y="202911"/>
                  <a:pt x="21749" y="222190"/>
                </a:cubicBezTo>
                <a:cubicBezTo>
                  <a:pt x="15174" y="230080"/>
                  <a:pt x="10354" y="239282"/>
                  <a:pt x="4657" y="247828"/>
                </a:cubicBezTo>
                <a:cubicBezTo>
                  <a:pt x="12844" y="296946"/>
                  <a:pt x="0" y="296773"/>
                  <a:pt x="38840" y="316194"/>
                </a:cubicBezTo>
                <a:cubicBezTo>
                  <a:pt x="41388" y="317468"/>
                  <a:pt x="11778" y="229312"/>
                  <a:pt x="30294" y="324740"/>
                </a:cubicBezTo>
                <a:close/>
              </a:path>
            </a:pathLst>
          </a:cu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rot="16200000" flipH="1">
            <a:off x="4876800" y="2895600"/>
            <a:ext cx="1295400" cy="381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H="1">
            <a:off x="4953000" y="2819401"/>
            <a:ext cx="1295400" cy="381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5029200" y="2743200"/>
            <a:ext cx="1295400" cy="381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5105400" y="2667001"/>
            <a:ext cx="1295400" cy="381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257800" y="2819400"/>
            <a:ext cx="762000" cy="381000"/>
          </a:xfrm>
          <a:prstGeom prst="straightConnector1">
            <a:avLst/>
          </a:prstGeom>
          <a:ln w="317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81600" y="2667000"/>
            <a:ext cx="373820" cy="369332"/>
          </a:xfrm>
          <a:prstGeom prst="rect">
            <a:avLst/>
          </a:prstGeom>
          <a:noFill/>
        </p:spPr>
        <p:txBody>
          <a:bodyPr wrap="none" rtlCol="0">
            <a:spAutoFit/>
          </a:bodyPr>
          <a:lstStyle/>
          <a:p>
            <a:r>
              <a:rPr lang="en-US" b="1" dirty="0" err="1">
                <a:solidFill>
                  <a:schemeClr val="accent2">
                    <a:lumMod val="75000"/>
                  </a:schemeClr>
                </a:solidFill>
              </a:rPr>
              <a:t>k</a:t>
            </a:r>
            <a:r>
              <a:rPr lang="en-US" i="1" baseline="-25000" dirty="0" err="1">
                <a:solidFill>
                  <a:schemeClr val="accent2">
                    <a:lumMod val="75000"/>
                  </a:schemeClr>
                </a:solidFill>
              </a:rPr>
              <a:t>o</a:t>
            </a:r>
            <a:endParaRPr lang="en-US" i="1" dirty="0">
              <a:solidFill>
                <a:schemeClr val="accent2">
                  <a:lumMod val="75000"/>
                </a:schemeClr>
              </a:solidFill>
            </a:endParaRPr>
          </a:p>
        </p:txBody>
      </p:sp>
      <p:sp>
        <p:nvSpPr>
          <p:cNvPr id="13" name="Freeform 12"/>
          <p:cNvSpPr/>
          <p:nvPr/>
        </p:nvSpPr>
        <p:spPr>
          <a:xfrm rot="20565879">
            <a:off x="7809301" y="4439937"/>
            <a:ext cx="785360" cy="882449"/>
          </a:xfrm>
          <a:custGeom>
            <a:avLst/>
            <a:gdLst>
              <a:gd name="connsiteX0" fmla="*/ 33330 w 785360"/>
              <a:gd name="connsiteY0" fmla="*/ 138964 h 882449"/>
              <a:gd name="connsiteX1" fmla="*/ 170063 w 785360"/>
              <a:gd name="connsiteY1" fmla="*/ 583346 h 882449"/>
              <a:gd name="connsiteX2" fmla="*/ 195700 w 785360"/>
              <a:gd name="connsiteY2" fmla="*/ 660258 h 882449"/>
              <a:gd name="connsiteX3" fmla="*/ 212792 w 785360"/>
              <a:gd name="connsiteY3" fmla="*/ 737170 h 882449"/>
              <a:gd name="connsiteX4" fmla="*/ 246975 w 785360"/>
              <a:gd name="connsiteY4" fmla="*/ 788445 h 882449"/>
              <a:gd name="connsiteX5" fmla="*/ 255521 w 785360"/>
              <a:gd name="connsiteY5" fmla="*/ 822628 h 882449"/>
              <a:gd name="connsiteX6" fmla="*/ 272612 w 785360"/>
              <a:gd name="connsiteY6" fmla="*/ 856811 h 882449"/>
              <a:gd name="connsiteX7" fmla="*/ 281158 w 785360"/>
              <a:gd name="connsiteY7" fmla="*/ 882449 h 882449"/>
              <a:gd name="connsiteX8" fmla="*/ 349525 w 785360"/>
              <a:gd name="connsiteY8" fmla="*/ 865357 h 882449"/>
              <a:gd name="connsiteX9" fmla="*/ 674265 w 785360"/>
              <a:gd name="connsiteY9" fmla="*/ 848265 h 882449"/>
              <a:gd name="connsiteX10" fmla="*/ 734085 w 785360"/>
              <a:gd name="connsiteY10" fmla="*/ 822628 h 882449"/>
              <a:gd name="connsiteX11" fmla="*/ 785360 w 785360"/>
              <a:gd name="connsiteY11" fmla="*/ 805536 h 882449"/>
              <a:gd name="connsiteX12" fmla="*/ 776814 w 785360"/>
              <a:gd name="connsiteY12" fmla="*/ 762807 h 882449"/>
              <a:gd name="connsiteX13" fmla="*/ 751177 w 785360"/>
              <a:gd name="connsiteY13" fmla="*/ 702987 h 882449"/>
              <a:gd name="connsiteX14" fmla="*/ 674265 w 785360"/>
              <a:gd name="connsiteY14" fmla="*/ 369701 h 882449"/>
              <a:gd name="connsiteX15" fmla="*/ 640082 w 785360"/>
              <a:gd name="connsiteY15" fmla="*/ 232968 h 882449"/>
              <a:gd name="connsiteX16" fmla="*/ 614444 w 785360"/>
              <a:gd name="connsiteY16" fmla="*/ 138964 h 882449"/>
              <a:gd name="connsiteX17" fmla="*/ 605898 w 785360"/>
              <a:gd name="connsiteY17" fmla="*/ 113327 h 882449"/>
              <a:gd name="connsiteX18" fmla="*/ 588807 w 785360"/>
              <a:gd name="connsiteY18" fmla="*/ 87690 h 882449"/>
              <a:gd name="connsiteX19" fmla="*/ 580261 w 785360"/>
              <a:gd name="connsiteY19" fmla="*/ 62052 h 882449"/>
              <a:gd name="connsiteX20" fmla="*/ 554624 w 785360"/>
              <a:gd name="connsiteY20" fmla="*/ 44961 h 882449"/>
              <a:gd name="connsiteX21" fmla="*/ 434983 w 785360"/>
              <a:gd name="connsiteY21" fmla="*/ 53506 h 882449"/>
              <a:gd name="connsiteX22" fmla="*/ 76059 w 785360"/>
              <a:gd name="connsiteY22" fmla="*/ 79144 h 882449"/>
              <a:gd name="connsiteX23" fmla="*/ 58968 w 785360"/>
              <a:gd name="connsiteY23" fmla="*/ 104781 h 882449"/>
              <a:gd name="connsiteX24" fmla="*/ 16239 w 785360"/>
              <a:gd name="connsiteY24" fmla="*/ 138964 h 882449"/>
              <a:gd name="connsiteX25" fmla="*/ 33330 w 785360"/>
              <a:gd name="connsiteY25" fmla="*/ 138964 h 882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85360" h="882449">
                <a:moveTo>
                  <a:pt x="33330" y="138964"/>
                </a:moveTo>
                <a:cubicBezTo>
                  <a:pt x="78908" y="287091"/>
                  <a:pt x="132474" y="432993"/>
                  <a:pt x="170063" y="583346"/>
                </a:cubicBezTo>
                <a:cubicBezTo>
                  <a:pt x="202865" y="714552"/>
                  <a:pt x="147425" y="499340"/>
                  <a:pt x="195700" y="660258"/>
                </a:cubicBezTo>
                <a:cubicBezTo>
                  <a:pt x="197723" y="667002"/>
                  <a:pt x="207860" y="727306"/>
                  <a:pt x="212792" y="737170"/>
                </a:cubicBezTo>
                <a:cubicBezTo>
                  <a:pt x="221978" y="755543"/>
                  <a:pt x="246975" y="788445"/>
                  <a:pt x="246975" y="788445"/>
                </a:cubicBezTo>
                <a:cubicBezTo>
                  <a:pt x="249824" y="799839"/>
                  <a:pt x="251397" y="811631"/>
                  <a:pt x="255521" y="822628"/>
                </a:cubicBezTo>
                <a:cubicBezTo>
                  <a:pt x="259994" y="834556"/>
                  <a:pt x="267594" y="845102"/>
                  <a:pt x="272612" y="856811"/>
                </a:cubicBezTo>
                <a:cubicBezTo>
                  <a:pt x="276160" y="865091"/>
                  <a:pt x="278309" y="873903"/>
                  <a:pt x="281158" y="882449"/>
                </a:cubicBezTo>
                <a:cubicBezTo>
                  <a:pt x="303947" y="876752"/>
                  <a:pt x="326250" y="868531"/>
                  <a:pt x="349525" y="865357"/>
                </a:cubicBezTo>
                <a:cubicBezTo>
                  <a:pt x="408577" y="857304"/>
                  <a:pt x="649718" y="849288"/>
                  <a:pt x="674265" y="848265"/>
                </a:cubicBezTo>
                <a:cubicBezTo>
                  <a:pt x="756767" y="820766"/>
                  <a:pt x="628516" y="864857"/>
                  <a:pt x="734085" y="822628"/>
                </a:cubicBezTo>
                <a:cubicBezTo>
                  <a:pt x="750813" y="815937"/>
                  <a:pt x="785360" y="805536"/>
                  <a:pt x="785360" y="805536"/>
                </a:cubicBezTo>
                <a:cubicBezTo>
                  <a:pt x="782511" y="791293"/>
                  <a:pt x="781407" y="776587"/>
                  <a:pt x="776814" y="762807"/>
                </a:cubicBezTo>
                <a:cubicBezTo>
                  <a:pt x="769954" y="742226"/>
                  <a:pt x="756653" y="723979"/>
                  <a:pt x="751177" y="702987"/>
                </a:cubicBezTo>
                <a:cubicBezTo>
                  <a:pt x="722397" y="592664"/>
                  <a:pt x="700491" y="480659"/>
                  <a:pt x="674265" y="369701"/>
                </a:cubicBezTo>
                <a:cubicBezTo>
                  <a:pt x="663458" y="323980"/>
                  <a:pt x="651476" y="278546"/>
                  <a:pt x="640082" y="232968"/>
                </a:cubicBezTo>
                <a:cubicBezTo>
                  <a:pt x="629385" y="190181"/>
                  <a:pt x="629679" y="189745"/>
                  <a:pt x="614444" y="138964"/>
                </a:cubicBezTo>
                <a:cubicBezTo>
                  <a:pt x="611856" y="130336"/>
                  <a:pt x="609926" y="121384"/>
                  <a:pt x="605898" y="113327"/>
                </a:cubicBezTo>
                <a:cubicBezTo>
                  <a:pt x="601305" y="104141"/>
                  <a:pt x="593400" y="96876"/>
                  <a:pt x="588807" y="87690"/>
                </a:cubicBezTo>
                <a:cubicBezTo>
                  <a:pt x="584778" y="79633"/>
                  <a:pt x="585888" y="69086"/>
                  <a:pt x="580261" y="62052"/>
                </a:cubicBezTo>
                <a:cubicBezTo>
                  <a:pt x="573845" y="54032"/>
                  <a:pt x="563170" y="50658"/>
                  <a:pt x="554624" y="44961"/>
                </a:cubicBezTo>
                <a:cubicBezTo>
                  <a:pt x="514744" y="47809"/>
                  <a:pt x="474936" y="51998"/>
                  <a:pt x="434983" y="53506"/>
                </a:cubicBezTo>
                <a:cubicBezTo>
                  <a:pt x="84824" y="66719"/>
                  <a:pt x="194775" y="0"/>
                  <a:pt x="76059" y="79144"/>
                </a:cubicBezTo>
                <a:cubicBezTo>
                  <a:pt x="70362" y="87690"/>
                  <a:pt x="66988" y="98365"/>
                  <a:pt x="58968" y="104781"/>
                </a:cubicBezTo>
                <a:cubicBezTo>
                  <a:pt x="0" y="151955"/>
                  <a:pt x="65218" y="65494"/>
                  <a:pt x="16239" y="138964"/>
                </a:cubicBezTo>
                <a:lnTo>
                  <a:pt x="33330" y="138964"/>
                </a:lnTo>
                <a:close/>
              </a:path>
            </a:pathLst>
          </a:cu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Detector</a:t>
            </a:r>
          </a:p>
        </p:txBody>
      </p:sp>
      <p:cxnSp>
        <p:nvCxnSpPr>
          <p:cNvPr id="14" name="Straight Arrow Connector 13"/>
          <p:cNvCxnSpPr/>
          <p:nvPr/>
        </p:nvCxnSpPr>
        <p:spPr>
          <a:xfrm rot="16200000" flipH="1">
            <a:off x="6400800" y="2971800"/>
            <a:ext cx="1676400" cy="137160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6210300" y="2781300"/>
            <a:ext cx="2209800" cy="121920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6438900" y="2476500"/>
            <a:ext cx="381000" cy="152400"/>
          </a:xfrm>
          <a:prstGeom prst="straightConnector1">
            <a:avLst/>
          </a:prstGeom>
          <a:ln w="317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flipV="1">
            <a:off x="6477000" y="2743200"/>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Oval 17"/>
          <p:cNvSpPr/>
          <p:nvPr/>
        </p:nvSpPr>
        <p:spPr>
          <a:xfrm flipV="1">
            <a:off x="6629400" y="2209800"/>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1" name="TextBox 20"/>
          <p:cNvSpPr txBox="1"/>
          <p:nvPr/>
        </p:nvSpPr>
        <p:spPr>
          <a:xfrm>
            <a:off x="6399964" y="1840468"/>
            <a:ext cx="338554" cy="369332"/>
          </a:xfrm>
          <a:prstGeom prst="rect">
            <a:avLst/>
          </a:prstGeom>
          <a:noFill/>
        </p:spPr>
        <p:txBody>
          <a:bodyPr wrap="none" rtlCol="0">
            <a:spAutoFit/>
          </a:bodyPr>
          <a:lstStyle/>
          <a:p>
            <a:r>
              <a:rPr lang="en-US" dirty="0"/>
              <a:t>P</a:t>
            </a:r>
            <a:r>
              <a:rPr lang="en-US" baseline="-25000" dirty="0"/>
              <a:t>i</a:t>
            </a:r>
            <a:endParaRPr lang="en-US" dirty="0"/>
          </a:p>
        </p:txBody>
      </p:sp>
      <p:sp>
        <p:nvSpPr>
          <p:cNvPr id="23" name="TextBox 22"/>
          <p:cNvSpPr txBox="1"/>
          <p:nvPr/>
        </p:nvSpPr>
        <p:spPr>
          <a:xfrm>
            <a:off x="6248400" y="2209800"/>
            <a:ext cx="301686" cy="369332"/>
          </a:xfrm>
          <a:prstGeom prst="rect">
            <a:avLst/>
          </a:prstGeom>
          <a:noFill/>
        </p:spPr>
        <p:txBody>
          <a:bodyPr wrap="none" rtlCol="0">
            <a:spAutoFit/>
          </a:bodyPr>
          <a:lstStyle/>
          <a:p>
            <a:r>
              <a:rPr lang="en-US" b="1" dirty="0" err="1"/>
              <a:t>r</a:t>
            </a:r>
            <a:r>
              <a:rPr lang="en-US" baseline="-25000" dirty="0" err="1"/>
              <a:t>i</a:t>
            </a:r>
            <a:endParaRPr lang="en-US" b="1" dirty="0"/>
          </a:p>
        </p:txBody>
      </p:sp>
      <p:cxnSp>
        <p:nvCxnSpPr>
          <p:cNvPr id="26" name="Straight Arrow Connector 25"/>
          <p:cNvCxnSpPr>
            <a:stCxn id="17" idx="7"/>
          </p:cNvCxnSpPr>
          <p:nvPr/>
        </p:nvCxnSpPr>
        <p:spPr>
          <a:xfrm rot="16200000" flipH="1">
            <a:off x="6454682" y="3025682"/>
            <a:ext cx="1546318" cy="1241518"/>
          </a:xfrm>
          <a:prstGeom prst="straightConnector1">
            <a:avLst/>
          </a:prstGeom>
          <a:ln w="28575">
            <a:solidFill>
              <a:schemeClr val="tx2"/>
            </a:solidFill>
            <a:tailEnd type="arrow"/>
          </a:ln>
        </p:spPr>
        <p:style>
          <a:lnRef idx="1">
            <a:schemeClr val="accent2"/>
          </a:lnRef>
          <a:fillRef idx="0">
            <a:schemeClr val="accent2"/>
          </a:fillRef>
          <a:effectRef idx="0">
            <a:schemeClr val="accent2"/>
          </a:effectRef>
          <a:fontRef idx="minor">
            <a:schemeClr val="tx1"/>
          </a:fontRef>
        </p:style>
      </p:cxnSp>
      <p:sp>
        <p:nvSpPr>
          <p:cNvPr id="27" name="TextBox 26"/>
          <p:cNvSpPr txBox="1"/>
          <p:nvPr/>
        </p:nvSpPr>
        <p:spPr>
          <a:xfrm>
            <a:off x="6553200" y="3352800"/>
            <a:ext cx="372218" cy="369332"/>
          </a:xfrm>
          <a:prstGeom prst="rect">
            <a:avLst/>
          </a:prstGeom>
          <a:noFill/>
        </p:spPr>
        <p:txBody>
          <a:bodyPr wrap="none" rtlCol="0">
            <a:spAutoFit/>
          </a:bodyPr>
          <a:lstStyle/>
          <a:p>
            <a:r>
              <a:rPr lang="en-US" b="1" dirty="0">
                <a:solidFill>
                  <a:schemeClr val="tx2"/>
                </a:solidFill>
              </a:rPr>
              <a:t>R</a:t>
            </a:r>
            <a:r>
              <a:rPr lang="en-US" dirty="0">
                <a:solidFill>
                  <a:schemeClr val="tx2"/>
                </a:solidFill>
              </a:rPr>
              <a:t>’</a:t>
            </a:r>
          </a:p>
        </p:txBody>
      </p:sp>
      <p:sp>
        <p:nvSpPr>
          <p:cNvPr id="17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 name="TextBox 33"/>
          <p:cNvSpPr txBox="1"/>
          <p:nvPr/>
        </p:nvSpPr>
        <p:spPr>
          <a:xfrm>
            <a:off x="7467600" y="3276600"/>
            <a:ext cx="562975" cy="369332"/>
          </a:xfrm>
          <a:prstGeom prst="rect">
            <a:avLst/>
          </a:prstGeom>
          <a:noFill/>
        </p:spPr>
        <p:txBody>
          <a:bodyPr wrap="none" rtlCol="0">
            <a:spAutoFit/>
          </a:bodyPr>
          <a:lstStyle/>
          <a:p>
            <a:r>
              <a:rPr lang="en-US" b="1" dirty="0" err="1">
                <a:solidFill>
                  <a:srgbClr val="00B050"/>
                </a:solidFill>
              </a:rPr>
              <a:t>R</a:t>
            </a:r>
            <a:r>
              <a:rPr lang="en-US" dirty="0" err="1">
                <a:solidFill>
                  <a:srgbClr val="00B050"/>
                </a:solidFill>
              </a:rPr>
              <a:t>’-</a:t>
            </a:r>
            <a:r>
              <a:rPr lang="en-US" b="1" dirty="0" err="1">
                <a:solidFill>
                  <a:srgbClr val="00B050"/>
                </a:solidFill>
              </a:rPr>
              <a:t>r</a:t>
            </a:r>
            <a:r>
              <a:rPr lang="en-US" b="1" baseline="-25000" dirty="0" err="1">
                <a:solidFill>
                  <a:srgbClr val="00B050"/>
                </a:solidFill>
              </a:rPr>
              <a:t>i</a:t>
            </a:r>
            <a:endParaRPr lang="en-US" dirty="0">
              <a:solidFill>
                <a:srgbClr val="00B050"/>
              </a:solidFill>
            </a:endParaRPr>
          </a:p>
        </p:txBody>
      </p:sp>
      <p:graphicFrame>
        <p:nvGraphicFramePr>
          <p:cNvPr id="17413" name="Object 5"/>
          <p:cNvGraphicFramePr>
            <a:graphicFrameLocks noChangeAspect="1"/>
          </p:cNvGraphicFramePr>
          <p:nvPr>
            <p:extLst>
              <p:ext uri="{D42A27DB-BD31-4B8C-83A1-F6EECF244321}">
                <p14:modId xmlns:p14="http://schemas.microsoft.com/office/powerpoint/2010/main" val="4238044873"/>
              </p:ext>
            </p:extLst>
          </p:nvPr>
        </p:nvGraphicFramePr>
        <p:xfrm>
          <a:off x="3561032" y="3926784"/>
          <a:ext cx="2496868" cy="585334"/>
        </p:xfrm>
        <a:graphic>
          <a:graphicData uri="http://schemas.openxmlformats.org/presentationml/2006/ole">
            <mc:AlternateContent xmlns:mc="http://schemas.openxmlformats.org/markup-compatibility/2006">
              <mc:Choice xmlns:v="urn:schemas-microsoft-com:vml" Requires="v">
                <p:oleObj name="Equation" r:id="rId3" imgW="1028520" imgH="241200" progId="Equation.3">
                  <p:embed/>
                </p:oleObj>
              </mc:Choice>
              <mc:Fallback>
                <p:oleObj name="Equation" r:id="rId3" imgW="1028520" imgH="241200" progId="Equation.3">
                  <p:embed/>
                  <p:pic>
                    <p:nvPicPr>
                      <p:cNvPr id="0" name=""/>
                      <p:cNvPicPr>
                        <a:picLocks noChangeAspect="1" noChangeArrowheads="1"/>
                      </p:cNvPicPr>
                      <p:nvPr/>
                    </p:nvPicPr>
                    <p:blipFill>
                      <a:blip r:embed="rId4"/>
                      <a:srcRect/>
                      <a:stretch>
                        <a:fillRect/>
                      </a:stretch>
                    </p:blipFill>
                    <p:spPr bwMode="auto">
                      <a:xfrm>
                        <a:off x="3561032" y="3926784"/>
                        <a:ext cx="2496868" cy="585334"/>
                      </a:xfrm>
                      <a:prstGeom prst="rect">
                        <a:avLst/>
                      </a:prstGeom>
                      <a:noFill/>
                    </p:spPr>
                  </p:pic>
                </p:oleObj>
              </mc:Fallback>
            </mc:AlternateContent>
          </a:graphicData>
        </a:graphic>
      </p:graphicFrame>
      <p:sp>
        <p:nvSpPr>
          <p:cNvPr id="37" name="Oval 36"/>
          <p:cNvSpPr/>
          <p:nvPr/>
        </p:nvSpPr>
        <p:spPr>
          <a:xfrm>
            <a:off x="4953000" y="3124200"/>
            <a:ext cx="228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p:cNvCxnSpPr>
            <a:stCxn id="37" idx="6"/>
            <a:endCxn id="17" idx="2"/>
          </p:cNvCxnSpPr>
          <p:nvPr/>
        </p:nvCxnSpPr>
        <p:spPr>
          <a:xfrm flipV="1">
            <a:off x="5181600" y="2819400"/>
            <a:ext cx="1295400" cy="495300"/>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sp>
        <p:nvSpPr>
          <p:cNvPr id="40" name="TextBox 39"/>
          <p:cNvSpPr txBox="1"/>
          <p:nvPr/>
        </p:nvSpPr>
        <p:spPr>
          <a:xfrm>
            <a:off x="5486400" y="3124200"/>
            <a:ext cx="314510" cy="369332"/>
          </a:xfrm>
          <a:prstGeom prst="rect">
            <a:avLst/>
          </a:prstGeom>
          <a:noFill/>
        </p:spPr>
        <p:txBody>
          <a:bodyPr wrap="none" rtlCol="0">
            <a:spAutoFit/>
          </a:bodyPr>
          <a:lstStyle/>
          <a:p>
            <a:r>
              <a:rPr lang="en-US" b="1" dirty="0">
                <a:solidFill>
                  <a:srgbClr val="00B0F0"/>
                </a:solidFill>
              </a:rPr>
              <a:t>R</a:t>
            </a:r>
          </a:p>
        </p:txBody>
      </p:sp>
      <p:sp>
        <p:nvSpPr>
          <p:cNvPr id="46" name="TextBox 45"/>
          <p:cNvSpPr txBox="1"/>
          <p:nvPr/>
        </p:nvSpPr>
        <p:spPr>
          <a:xfrm>
            <a:off x="179912" y="5008417"/>
            <a:ext cx="7516288" cy="461665"/>
          </a:xfrm>
          <a:prstGeom prst="rect">
            <a:avLst/>
          </a:prstGeom>
          <a:noFill/>
        </p:spPr>
        <p:txBody>
          <a:bodyPr wrap="none" rtlCol="0">
            <a:spAutoFit/>
          </a:bodyPr>
          <a:lstStyle/>
          <a:p>
            <a:r>
              <a:rPr lang="en-US" sz="2400" dirty="0"/>
              <a:t>The intensity that is measured (can’t measure amplitude) is</a:t>
            </a:r>
          </a:p>
        </p:txBody>
      </p:sp>
      <p:graphicFrame>
        <p:nvGraphicFramePr>
          <p:cNvPr id="17416" name="Object 8"/>
          <p:cNvGraphicFramePr>
            <a:graphicFrameLocks noChangeAspect="1"/>
          </p:cNvGraphicFramePr>
          <p:nvPr>
            <p:extLst>
              <p:ext uri="{D42A27DB-BD31-4B8C-83A1-F6EECF244321}">
                <p14:modId xmlns:p14="http://schemas.microsoft.com/office/powerpoint/2010/main" val="2324907016"/>
              </p:ext>
            </p:extLst>
          </p:nvPr>
        </p:nvGraphicFramePr>
        <p:xfrm>
          <a:off x="1662113" y="5554663"/>
          <a:ext cx="4265612" cy="1022350"/>
        </p:xfrm>
        <a:graphic>
          <a:graphicData uri="http://schemas.openxmlformats.org/presentationml/2006/ole">
            <mc:AlternateContent xmlns:mc="http://schemas.openxmlformats.org/markup-compatibility/2006">
              <mc:Choice xmlns:v="urn:schemas-microsoft-com:vml" Requires="v">
                <p:oleObj name="Equation" r:id="rId5" imgW="1434960" imgH="342720" progId="Equation.3">
                  <p:embed/>
                </p:oleObj>
              </mc:Choice>
              <mc:Fallback>
                <p:oleObj name="Equation" r:id="rId5" imgW="1434960" imgH="342720" progId="Equation.3">
                  <p:embed/>
                  <p:pic>
                    <p:nvPicPr>
                      <p:cNvPr id="0" name=""/>
                      <p:cNvPicPr>
                        <a:picLocks noChangeAspect="1" noChangeArrowheads="1"/>
                      </p:cNvPicPr>
                      <p:nvPr/>
                    </p:nvPicPr>
                    <p:blipFill>
                      <a:blip r:embed="rId6"/>
                      <a:srcRect/>
                      <a:stretch>
                        <a:fillRect/>
                      </a:stretch>
                    </p:blipFill>
                    <p:spPr bwMode="auto">
                      <a:xfrm>
                        <a:off x="1662113" y="5554663"/>
                        <a:ext cx="4265612" cy="1022350"/>
                      </a:xfrm>
                      <a:prstGeom prst="rect">
                        <a:avLst/>
                      </a:prstGeom>
                      <a:solidFill>
                        <a:schemeClr val="bg2"/>
                      </a:solidFill>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2052287914"/>
              </p:ext>
            </p:extLst>
          </p:nvPr>
        </p:nvGraphicFramePr>
        <p:xfrm>
          <a:off x="6488113" y="5754688"/>
          <a:ext cx="2006600" cy="641350"/>
        </p:xfrm>
        <a:graphic>
          <a:graphicData uri="http://schemas.openxmlformats.org/presentationml/2006/ole">
            <mc:AlternateContent xmlns:mc="http://schemas.openxmlformats.org/markup-compatibility/2006">
              <mc:Choice xmlns:v="urn:schemas-microsoft-com:vml" Requires="v">
                <p:oleObj name="Equation" r:id="rId7" imgW="660240" imgH="253800" progId="Equation.3">
                  <p:embed/>
                </p:oleObj>
              </mc:Choice>
              <mc:Fallback>
                <p:oleObj name="Equation" r:id="rId7" imgW="660240" imgH="253800" progId="Equation.3">
                  <p:embed/>
                  <p:pic>
                    <p:nvPicPr>
                      <p:cNvPr id="0" name=""/>
                      <p:cNvPicPr>
                        <a:picLocks noChangeAspect="1" noChangeArrowheads="1"/>
                      </p:cNvPicPr>
                      <p:nvPr/>
                    </p:nvPicPr>
                    <p:blipFill>
                      <a:blip r:embed="rId8"/>
                      <a:srcRect/>
                      <a:stretch>
                        <a:fillRect/>
                      </a:stretch>
                    </p:blipFill>
                    <p:spPr bwMode="auto">
                      <a:xfrm>
                        <a:off x="6488113" y="5754688"/>
                        <a:ext cx="2006600" cy="641350"/>
                      </a:xfrm>
                      <a:prstGeom prst="rect">
                        <a:avLst/>
                      </a:prstGeom>
                      <a:noFill/>
                    </p:spPr>
                  </p:pic>
                </p:oleObj>
              </mc:Fallback>
            </mc:AlternateContent>
          </a:graphicData>
        </a:graphic>
      </p:graphicFrame>
      <p:sp>
        <p:nvSpPr>
          <p:cNvPr id="49" name="TextBox 48"/>
          <p:cNvSpPr txBox="1"/>
          <p:nvPr/>
        </p:nvSpPr>
        <p:spPr>
          <a:xfrm>
            <a:off x="4648200" y="3505200"/>
            <a:ext cx="808042" cy="369332"/>
          </a:xfrm>
          <a:prstGeom prst="rect">
            <a:avLst/>
          </a:prstGeom>
          <a:noFill/>
        </p:spPr>
        <p:txBody>
          <a:bodyPr wrap="none" rtlCol="0">
            <a:spAutoFit/>
          </a:bodyPr>
          <a:lstStyle/>
          <a:p>
            <a:r>
              <a:rPr lang="en-US" dirty="0">
                <a:solidFill>
                  <a:schemeClr val="accent1"/>
                </a:solidFill>
              </a:rPr>
              <a:t>source</a:t>
            </a:r>
          </a:p>
        </p:txBody>
      </p:sp>
      <p:sp>
        <p:nvSpPr>
          <p:cNvPr id="44" name="TextBox 43"/>
          <p:cNvSpPr txBox="1"/>
          <p:nvPr/>
        </p:nvSpPr>
        <p:spPr>
          <a:xfrm>
            <a:off x="6519752" y="6183868"/>
            <a:ext cx="1980421" cy="369332"/>
          </a:xfrm>
          <a:prstGeom prst="rect">
            <a:avLst/>
          </a:prstGeom>
          <a:noFill/>
        </p:spPr>
        <p:txBody>
          <a:bodyPr wrap="square" rtlCol="0">
            <a:spAutoFit/>
          </a:bodyPr>
          <a:lstStyle/>
          <a:p>
            <a:r>
              <a:rPr lang="en-US" dirty="0"/>
              <a:t>Scattering vector</a:t>
            </a:r>
          </a:p>
        </p:txBody>
      </p:sp>
      <p:cxnSp>
        <p:nvCxnSpPr>
          <p:cNvPr id="38" name="Straight Arrow Connector 37"/>
          <p:cNvCxnSpPr/>
          <p:nvPr/>
        </p:nvCxnSpPr>
        <p:spPr>
          <a:xfrm flipV="1">
            <a:off x="1776907" y="2624026"/>
            <a:ext cx="1295400" cy="495300"/>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42" name="Straight Arrow Connector 41"/>
          <p:cNvCxnSpPr/>
          <p:nvPr/>
        </p:nvCxnSpPr>
        <p:spPr>
          <a:xfrm rot="16200000" flipH="1">
            <a:off x="1730282" y="1252913"/>
            <a:ext cx="1546318" cy="1241518"/>
          </a:xfrm>
          <a:prstGeom prst="straightConnector1">
            <a:avLst/>
          </a:prstGeom>
          <a:ln w="28575">
            <a:solidFill>
              <a:schemeClr val="tx2"/>
            </a:solidFill>
            <a:tailEnd type="arrow"/>
          </a:ln>
        </p:spPr>
        <p:style>
          <a:lnRef idx="1">
            <a:schemeClr val="accent2"/>
          </a:lnRef>
          <a:fillRef idx="0">
            <a:schemeClr val="accent2"/>
          </a:fillRef>
          <a:effectRef idx="0">
            <a:schemeClr val="accent2"/>
          </a:effectRef>
          <a:fontRef idx="minor">
            <a:schemeClr val="tx1"/>
          </a:fontRef>
        </p:style>
      </p:cxnSp>
      <p:sp>
        <p:nvSpPr>
          <p:cNvPr id="45" name="TextBox 44"/>
          <p:cNvSpPr txBox="1"/>
          <p:nvPr/>
        </p:nvSpPr>
        <p:spPr>
          <a:xfrm>
            <a:off x="2518503" y="2782669"/>
            <a:ext cx="564578" cy="646331"/>
          </a:xfrm>
          <a:prstGeom prst="rect">
            <a:avLst/>
          </a:prstGeom>
          <a:noFill/>
        </p:spPr>
        <p:txBody>
          <a:bodyPr wrap="none" rtlCol="0">
            <a:spAutoFit/>
          </a:bodyPr>
          <a:lstStyle/>
          <a:p>
            <a:r>
              <a:rPr lang="en-US" sz="3600" b="1" dirty="0" err="1">
                <a:solidFill>
                  <a:schemeClr val="accent2">
                    <a:lumMod val="75000"/>
                  </a:schemeClr>
                </a:solidFill>
              </a:rPr>
              <a:t>k</a:t>
            </a:r>
            <a:r>
              <a:rPr lang="en-US" sz="3600" i="1" baseline="-25000" dirty="0" err="1">
                <a:solidFill>
                  <a:schemeClr val="accent2">
                    <a:lumMod val="75000"/>
                  </a:schemeClr>
                </a:solidFill>
              </a:rPr>
              <a:t>o</a:t>
            </a:r>
            <a:endParaRPr lang="en-US" sz="3600" i="1" dirty="0">
              <a:solidFill>
                <a:schemeClr val="accent2">
                  <a:lumMod val="75000"/>
                </a:schemeClr>
              </a:solidFill>
            </a:endParaRPr>
          </a:p>
        </p:txBody>
      </p:sp>
      <p:sp>
        <p:nvSpPr>
          <p:cNvPr id="47" name="TextBox 46"/>
          <p:cNvSpPr txBox="1"/>
          <p:nvPr/>
        </p:nvSpPr>
        <p:spPr>
          <a:xfrm>
            <a:off x="2489032" y="1348163"/>
            <a:ext cx="521297" cy="646331"/>
          </a:xfrm>
          <a:prstGeom prst="rect">
            <a:avLst/>
          </a:prstGeom>
          <a:noFill/>
        </p:spPr>
        <p:txBody>
          <a:bodyPr wrap="none" rtlCol="0">
            <a:spAutoFit/>
          </a:bodyPr>
          <a:lstStyle/>
          <a:p>
            <a:r>
              <a:rPr lang="en-US" sz="3600" b="1" dirty="0">
                <a:solidFill>
                  <a:schemeClr val="tx2"/>
                </a:solidFill>
              </a:rPr>
              <a:t>k</a:t>
            </a:r>
            <a:r>
              <a:rPr lang="en-US" sz="3600" dirty="0">
                <a:solidFill>
                  <a:schemeClr val="tx2"/>
                </a:solidFill>
              </a:rPr>
              <a:t>’</a:t>
            </a:r>
          </a:p>
        </p:txBody>
      </p:sp>
      <p:cxnSp>
        <p:nvCxnSpPr>
          <p:cNvPr id="4" name="Straight Arrow Connector 3"/>
          <p:cNvCxnSpPr/>
          <p:nvPr/>
        </p:nvCxnSpPr>
        <p:spPr>
          <a:xfrm flipH="1">
            <a:off x="1767840" y="1107440"/>
            <a:ext cx="94524" cy="198628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52130" y="1701968"/>
            <a:ext cx="1566454" cy="646331"/>
          </a:xfrm>
          <a:prstGeom prst="rect">
            <a:avLst/>
          </a:prstGeom>
          <a:noFill/>
        </p:spPr>
        <p:txBody>
          <a:bodyPr wrap="none" rtlCol="0">
            <a:spAutoFit/>
          </a:bodyPr>
          <a:lstStyle/>
          <a:p>
            <a:r>
              <a:rPr lang="en-US" sz="3600" b="1" dirty="0">
                <a:solidFill>
                  <a:srgbClr val="FF0000"/>
                </a:solidFill>
              </a:rPr>
              <a:t>G=k</a:t>
            </a:r>
            <a:r>
              <a:rPr lang="en-US" sz="3600" dirty="0">
                <a:solidFill>
                  <a:srgbClr val="FF0000"/>
                </a:solidFill>
              </a:rPr>
              <a:t>’-</a:t>
            </a:r>
            <a:r>
              <a:rPr lang="en-US" sz="3600" b="1" dirty="0" err="1">
                <a:solidFill>
                  <a:srgbClr val="FF0000"/>
                </a:solidFill>
              </a:rPr>
              <a:t>k</a:t>
            </a:r>
            <a:r>
              <a:rPr lang="en-US" sz="3600" i="1" baseline="-25000" dirty="0" err="1">
                <a:solidFill>
                  <a:srgbClr val="FF0000"/>
                </a:solidFill>
              </a:rPr>
              <a:t>o</a:t>
            </a:r>
            <a:endParaRPr lang="en-US" sz="3600" i="1" baseline="-25000" dirty="0">
              <a:solidFill>
                <a:srgbClr val="FF0000"/>
              </a:solidFill>
            </a:endParaRPr>
          </a:p>
        </p:txBody>
      </p:sp>
      <p:sp>
        <p:nvSpPr>
          <p:cNvPr id="41" name="TextBox 40"/>
          <p:cNvSpPr txBox="1"/>
          <p:nvPr/>
        </p:nvSpPr>
        <p:spPr>
          <a:xfrm>
            <a:off x="4065446" y="6488668"/>
            <a:ext cx="5988954" cy="369332"/>
          </a:xfrm>
          <a:prstGeom prst="rect">
            <a:avLst/>
          </a:prstGeom>
          <a:noFill/>
        </p:spPr>
        <p:txBody>
          <a:bodyPr wrap="square" rtlCol="0">
            <a:spAutoFit/>
          </a:bodyPr>
          <a:lstStyle/>
          <a:p>
            <a:r>
              <a:rPr lang="en-US" dirty="0" err="1"/>
              <a:t>Kittel</a:t>
            </a:r>
            <a:r>
              <a:rPr lang="en-US" dirty="0"/>
              <a:t> calls G, but K is another common notation.</a:t>
            </a:r>
          </a:p>
        </p:txBody>
      </p:sp>
    </p:spTree>
    <p:extLst>
      <p:ext uri="{BB962C8B-B14F-4D97-AF65-F5344CB8AC3E}">
        <p14:creationId xmlns:p14="http://schemas.microsoft.com/office/powerpoint/2010/main" val="369746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4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4" grpId="0"/>
      <p:bldP spid="5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026"/>
          <p:cNvSpPr>
            <a:spLocks noGrp="1" noChangeArrowheads="1"/>
          </p:cNvSpPr>
          <p:nvPr>
            <p:ph type="title"/>
          </p:nvPr>
        </p:nvSpPr>
        <p:spPr>
          <a:xfrm>
            <a:off x="685800" y="0"/>
            <a:ext cx="7772400" cy="533400"/>
          </a:xfrm>
        </p:spPr>
        <p:txBody>
          <a:bodyPr>
            <a:noAutofit/>
          </a:bodyPr>
          <a:lstStyle/>
          <a:p>
            <a:r>
              <a:rPr lang="en-US" sz="4000" b="1" dirty="0"/>
              <a:t>The Bottom Line</a:t>
            </a:r>
          </a:p>
        </p:txBody>
      </p:sp>
      <p:sp>
        <p:nvSpPr>
          <p:cNvPr id="96261" name="Text Box 1029"/>
          <p:cNvSpPr txBox="1">
            <a:spLocks noChangeArrowheads="1"/>
          </p:cNvSpPr>
          <p:nvPr/>
        </p:nvSpPr>
        <p:spPr bwMode="auto">
          <a:xfrm>
            <a:off x="316992" y="1981200"/>
            <a:ext cx="8153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cs typeface="Times New Roman" charset="0"/>
              </a:defRPr>
            </a:lvl1pPr>
            <a:lvl2pPr marL="973138" indent="-457200">
              <a:defRPr sz="2400">
                <a:solidFill>
                  <a:schemeClr val="tx1"/>
                </a:solidFill>
                <a:latin typeface="Times New Roman" charset="0"/>
                <a:cs typeface="Times New Roman" charset="0"/>
              </a:defRPr>
            </a:lvl2pPr>
            <a:lvl3pPr marL="1544638" indent="-457200">
              <a:defRPr sz="2400">
                <a:solidFill>
                  <a:schemeClr val="tx1"/>
                </a:solidFill>
                <a:latin typeface="Times New Roman" charset="0"/>
                <a:cs typeface="Times New Roman" charset="0"/>
              </a:defRPr>
            </a:lvl3pPr>
            <a:lvl4pPr marL="2116138" indent="-457200">
              <a:defRPr sz="2400">
                <a:solidFill>
                  <a:schemeClr val="tx1"/>
                </a:solidFill>
                <a:latin typeface="Times New Roman" charset="0"/>
                <a:cs typeface="Times New Roman" charset="0"/>
              </a:defRPr>
            </a:lvl4pPr>
            <a:lvl5pPr marL="2687638" indent="-457200">
              <a:defRPr sz="2400">
                <a:solidFill>
                  <a:schemeClr val="tx1"/>
                </a:solidFill>
                <a:latin typeface="Times New Roman" charset="0"/>
                <a:cs typeface="Times New Roman" charset="0"/>
              </a:defRPr>
            </a:lvl5pPr>
            <a:lvl6pPr marL="3144838" indent="-457200" fontAlgn="base">
              <a:spcBef>
                <a:spcPct val="0"/>
              </a:spcBef>
              <a:spcAft>
                <a:spcPct val="0"/>
              </a:spcAft>
              <a:defRPr sz="2400">
                <a:solidFill>
                  <a:schemeClr val="tx1"/>
                </a:solidFill>
                <a:latin typeface="Times New Roman" charset="0"/>
                <a:cs typeface="Times New Roman" charset="0"/>
              </a:defRPr>
            </a:lvl6pPr>
            <a:lvl7pPr marL="3602038" indent="-457200" fontAlgn="base">
              <a:spcBef>
                <a:spcPct val="0"/>
              </a:spcBef>
              <a:spcAft>
                <a:spcPct val="0"/>
              </a:spcAft>
              <a:defRPr sz="2400">
                <a:solidFill>
                  <a:schemeClr val="tx1"/>
                </a:solidFill>
                <a:latin typeface="Times New Roman" charset="0"/>
                <a:cs typeface="Times New Roman" charset="0"/>
              </a:defRPr>
            </a:lvl7pPr>
            <a:lvl8pPr marL="4059238" indent="-457200" fontAlgn="base">
              <a:spcBef>
                <a:spcPct val="0"/>
              </a:spcBef>
              <a:spcAft>
                <a:spcPct val="0"/>
              </a:spcAft>
              <a:defRPr sz="2400">
                <a:solidFill>
                  <a:schemeClr val="tx1"/>
                </a:solidFill>
                <a:latin typeface="Times New Roman" charset="0"/>
                <a:cs typeface="Times New Roman" charset="0"/>
              </a:defRPr>
            </a:lvl8pPr>
            <a:lvl9pPr marL="4516438" indent="-457200" fontAlgn="base">
              <a:spcBef>
                <a:spcPct val="0"/>
              </a:spcBef>
              <a:spcAft>
                <a:spcPct val="0"/>
              </a:spcAft>
              <a:defRPr sz="2400">
                <a:solidFill>
                  <a:schemeClr val="tx1"/>
                </a:solidFill>
                <a:latin typeface="Times New Roman" charset="0"/>
                <a:cs typeface="Times New Roman" charset="0"/>
              </a:defRPr>
            </a:lvl9pPr>
          </a:lstStyle>
          <a:p>
            <a:pPr algn="ctr">
              <a:spcBef>
                <a:spcPct val="50000"/>
              </a:spcBef>
            </a:pPr>
            <a:r>
              <a:rPr lang="en-US" sz="2800" dirty="0"/>
              <a:t>If you do the math you can prove that the peaks only occur when (a</a:t>
            </a:r>
            <a:r>
              <a:rPr lang="en-US" sz="2800" baseline="-25000" dirty="0"/>
              <a:t>1</a:t>
            </a:r>
            <a:r>
              <a:rPr lang="en-US" sz="2800" dirty="0"/>
              <a:t>, a</a:t>
            </a:r>
            <a:r>
              <a:rPr lang="en-US" sz="2800" baseline="-25000" dirty="0"/>
              <a:t>2</a:t>
            </a:r>
            <a:r>
              <a:rPr lang="en-US" sz="2800" dirty="0"/>
              <a:t>, a</a:t>
            </a:r>
            <a:r>
              <a:rPr lang="en-US" sz="2800" baseline="-25000" dirty="0"/>
              <a:t>3 </a:t>
            </a:r>
            <a:r>
              <a:rPr lang="en-US" sz="2800" dirty="0"/>
              <a:t>= lattice vectors): </a:t>
            </a:r>
          </a:p>
        </p:txBody>
      </p:sp>
      <p:sp>
        <p:nvSpPr>
          <p:cNvPr id="96270" name="Text Box 1038"/>
          <p:cNvSpPr txBox="1">
            <a:spLocks noChangeArrowheads="1"/>
          </p:cNvSpPr>
          <p:nvPr/>
        </p:nvSpPr>
        <p:spPr bwMode="auto">
          <a:xfrm>
            <a:off x="6336792" y="3124200"/>
            <a:ext cx="2819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charset="0"/>
                <a:cs typeface="Times New Roman" charset="0"/>
              </a:defRPr>
            </a:lvl1pPr>
            <a:lvl2pPr marL="973138" indent="-457200">
              <a:defRPr sz="2400">
                <a:solidFill>
                  <a:schemeClr val="tx1"/>
                </a:solidFill>
                <a:latin typeface="Times New Roman" charset="0"/>
                <a:cs typeface="Times New Roman" charset="0"/>
              </a:defRPr>
            </a:lvl2pPr>
            <a:lvl3pPr marL="1544638" indent="-457200">
              <a:defRPr sz="2400">
                <a:solidFill>
                  <a:schemeClr val="tx1"/>
                </a:solidFill>
                <a:latin typeface="Times New Roman" charset="0"/>
                <a:cs typeface="Times New Roman" charset="0"/>
              </a:defRPr>
            </a:lvl3pPr>
            <a:lvl4pPr marL="2116138" indent="-457200">
              <a:defRPr sz="2400">
                <a:solidFill>
                  <a:schemeClr val="tx1"/>
                </a:solidFill>
                <a:latin typeface="Times New Roman" charset="0"/>
                <a:cs typeface="Times New Roman" charset="0"/>
              </a:defRPr>
            </a:lvl4pPr>
            <a:lvl5pPr marL="2687638" indent="-457200">
              <a:defRPr sz="2400">
                <a:solidFill>
                  <a:schemeClr val="tx1"/>
                </a:solidFill>
                <a:latin typeface="Times New Roman" charset="0"/>
                <a:cs typeface="Times New Roman" charset="0"/>
              </a:defRPr>
            </a:lvl5pPr>
            <a:lvl6pPr marL="3144838" indent="-457200" fontAlgn="base">
              <a:spcBef>
                <a:spcPct val="0"/>
              </a:spcBef>
              <a:spcAft>
                <a:spcPct val="0"/>
              </a:spcAft>
              <a:defRPr sz="2400">
                <a:solidFill>
                  <a:schemeClr val="tx1"/>
                </a:solidFill>
                <a:latin typeface="Times New Roman" charset="0"/>
                <a:cs typeface="Times New Roman" charset="0"/>
              </a:defRPr>
            </a:lvl6pPr>
            <a:lvl7pPr marL="3602038" indent="-457200" fontAlgn="base">
              <a:spcBef>
                <a:spcPct val="0"/>
              </a:spcBef>
              <a:spcAft>
                <a:spcPct val="0"/>
              </a:spcAft>
              <a:defRPr sz="2400">
                <a:solidFill>
                  <a:schemeClr val="tx1"/>
                </a:solidFill>
                <a:latin typeface="Times New Roman" charset="0"/>
                <a:cs typeface="Times New Roman" charset="0"/>
              </a:defRPr>
            </a:lvl7pPr>
            <a:lvl8pPr marL="4059238" indent="-457200" fontAlgn="base">
              <a:spcBef>
                <a:spcPct val="0"/>
              </a:spcBef>
              <a:spcAft>
                <a:spcPct val="0"/>
              </a:spcAft>
              <a:defRPr sz="2400">
                <a:solidFill>
                  <a:schemeClr val="tx1"/>
                </a:solidFill>
                <a:latin typeface="Times New Roman" charset="0"/>
                <a:cs typeface="Times New Roman" charset="0"/>
              </a:defRPr>
            </a:lvl8pPr>
            <a:lvl9pPr marL="4516438" indent="-457200" fontAlgn="base">
              <a:spcBef>
                <a:spcPct val="0"/>
              </a:spcBef>
              <a:spcAft>
                <a:spcPct val="0"/>
              </a:spcAft>
              <a:defRPr sz="2400">
                <a:solidFill>
                  <a:schemeClr val="tx1"/>
                </a:solidFill>
                <a:latin typeface="Times New Roman" charset="0"/>
                <a:cs typeface="Times New Roman" charset="0"/>
              </a:defRPr>
            </a:lvl9pPr>
          </a:lstStyle>
          <a:p>
            <a:pPr>
              <a:spcBef>
                <a:spcPct val="50000"/>
              </a:spcBef>
            </a:pPr>
            <a:r>
              <a:rPr lang="en-US" sz="2800" dirty="0"/>
              <a:t>n</a:t>
            </a:r>
            <a:r>
              <a:rPr lang="en-US" sz="2800" baseline="-25000" dirty="0"/>
              <a:t>1</a:t>
            </a:r>
            <a:r>
              <a:rPr lang="en-US" sz="2800" dirty="0"/>
              <a:t>, n</a:t>
            </a:r>
            <a:r>
              <a:rPr lang="en-US" sz="2800" baseline="-25000" dirty="0"/>
              <a:t>2</a:t>
            </a:r>
            <a:r>
              <a:rPr lang="en-US" sz="2800" dirty="0"/>
              <a:t>, n</a:t>
            </a:r>
            <a:r>
              <a:rPr lang="en-US" sz="2800" baseline="-25000" dirty="0"/>
              <a:t>3</a:t>
            </a:r>
            <a:r>
              <a:rPr lang="en-US" sz="2800" dirty="0"/>
              <a:t> integers </a:t>
            </a:r>
          </a:p>
        </p:txBody>
      </p:sp>
      <p:graphicFrame>
        <p:nvGraphicFramePr>
          <p:cNvPr id="96271" name="Object 1039"/>
          <p:cNvGraphicFramePr>
            <a:graphicFrameLocks noChangeAspect="1"/>
          </p:cNvGraphicFramePr>
          <p:nvPr>
            <p:extLst>
              <p:ext uri="{D42A27DB-BD31-4B8C-83A1-F6EECF244321}">
                <p14:modId xmlns:p14="http://schemas.microsoft.com/office/powerpoint/2010/main" val="1846573808"/>
              </p:ext>
            </p:extLst>
          </p:nvPr>
        </p:nvGraphicFramePr>
        <p:xfrm>
          <a:off x="250825" y="3160713"/>
          <a:ext cx="1839913" cy="571500"/>
        </p:xfrm>
        <a:graphic>
          <a:graphicData uri="http://schemas.openxmlformats.org/presentationml/2006/ole">
            <mc:AlternateContent xmlns:mc="http://schemas.openxmlformats.org/markup-compatibility/2006">
              <mc:Choice xmlns:v="urn:schemas-microsoft-com:vml" Requires="v">
                <p:oleObj name="Equation" r:id="rId3" imgW="774360" imgH="241200" progId="Equation.3">
                  <p:embed/>
                </p:oleObj>
              </mc:Choice>
              <mc:Fallback>
                <p:oleObj name="Equation" r:id="rId3" imgW="774360" imgH="241200" progId="Equation.3">
                  <p:embed/>
                  <p:pic>
                    <p:nvPicPr>
                      <p:cNvPr id="0" name=""/>
                      <p:cNvPicPr>
                        <a:picLocks noChangeAspect="1" noChangeArrowheads="1"/>
                      </p:cNvPicPr>
                      <p:nvPr/>
                    </p:nvPicPr>
                    <p:blipFill>
                      <a:blip r:embed="rId4"/>
                      <a:srcRect/>
                      <a:stretch>
                        <a:fillRect/>
                      </a:stretch>
                    </p:blipFill>
                    <p:spPr bwMode="auto">
                      <a:xfrm>
                        <a:off x="250825" y="3160713"/>
                        <a:ext cx="1839913" cy="571500"/>
                      </a:xfrm>
                      <a:prstGeom prst="rect">
                        <a:avLst/>
                      </a:prstGeom>
                      <a:solidFill>
                        <a:schemeClr val="bg1"/>
                      </a:solidFill>
                      <a:ln w="38100">
                        <a:solidFill>
                          <a:srgbClr val="CC6600"/>
                        </a:solidFill>
                        <a:miter lim="800000"/>
                        <a:headEnd/>
                        <a:tailEnd/>
                      </a:ln>
                      <a:effectLst/>
                    </p:spPr>
                  </p:pic>
                </p:oleObj>
              </mc:Fallback>
            </mc:AlternateContent>
          </a:graphicData>
        </a:graphic>
      </p:graphicFrame>
      <p:graphicFrame>
        <p:nvGraphicFramePr>
          <p:cNvPr id="96272" name="Object 1040"/>
          <p:cNvGraphicFramePr>
            <a:graphicFrameLocks noChangeAspect="1"/>
          </p:cNvGraphicFramePr>
          <p:nvPr>
            <p:extLst>
              <p:ext uri="{D42A27DB-BD31-4B8C-83A1-F6EECF244321}">
                <p14:modId xmlns:p14="http://schemas.microsoft.com/office/powerpoint/2010/main" val="1913662054"/>
              </p:ext>
            </p:extLst>
          </p:nvPr>
        </p:nvGraphicFramePr>
        <p:xfrm>
          <a:off x="2211388" y="3155950"/>
          <a:ext cx="1831975" cy="542925"/>
        </p:xfrm>
        <a:graphic>
          <a:graphicData uri="http://schemas.openxmlformats.org/presentationml/2006/ole">
            <mc:AlternateContent xmlns:mc="http://schemas.openxmlformats.org/markup-compatibility/2006">
              <mc:Choice xmlns:v="urn:schemas-microsoft-com:vml" Requires="v">
                <p:oleObj name="Equation" r:id="rId5" imgW="812520" imgH="241200" progId="Equation.3">
                  <p:embed/>
                </p:oleObj>
              </mc:Choice>
              <mc:Fallback>
                <p:oleObj name="Equation" r:id="rId5" imgW="812520" imgH="241200" progId="Equation.3">
                  <p:embed/>
                  <p:pic>
                    <p:nvPicPr>
                      <p:cNvPr id="0" name=""/>
                      <p:cNvPicPr>
                        <a:picLocks noChangeAspect="1" noChangeArrowheads="1"/>
                      </p:cNvPicPr>
                      <p:nvPr/>
                    </p:nvPicPr>
                    <p:blipFill>
                      <a:blip r:embed="rId6"/>
                      <a:srcRect/>
                      <a:stretch>
                        <a:fillRect/>
                      </a:stretch>
                    </p:blipFill>
                    <p:spPr bwMode="auto">
                      <a:xfrm>
                        <a:off x="2211388" y="3155950"/>
                        <a:ext cx="1831975" cy="542925"/>
                      </a:xfrm>
                      <a:prstGeom prst="rect">
                        <a:avLst/>
                      </a:prstGeom>
                      <a:solidFill>
                        <a:schemeClr val="bg1"/>
                      </a:solidFill>
                      <a:ln w="38100">
                        <a:solidFill>
                          <a:srgbClr val="CC6600"/>
                        </a:solidFill>
                        <a:miter lim="800000"/>
                        <a:headEnd/>
                        <a:tailEnd/>
                      </a:ln>
                      <a:effectLst/>
                    </p:spPr>
                  </p:pic>
                </p:oleObj>
              </mc:Fallback>
            </mc:AlternateContent>
          </a:graphicData>
        </a:graphic>
      </p:graphicFrame>
      <p:graphicFrame>
        <p:nvGraphicFramePr>
          <p:cNvPr id="96273" name="Object 1041"/>
          <p:cNvGraphicFramePr>
            <a:graphicFrameLocks noChangeAspect="1"/>
          </p:cNvGraphicFramePr>
          <p:nvPr>
            <p:extLst>
              <p:ext uri="{D42A27DB-BD31-4B8C-83A1-F6EECF244321}">
                <p14:modId xmlns:p14="http://schemas.microsoft.com/office/powerpoint/2010/main" val="1284125466"/>
              </p:ext>
            </p:extLst>
          </p:nvPr>
        </p:nvGraphicFramePr>
        <p:xfrm>
          <a:off x="4167188" y="3160713"/>
          <a:ext cx="1739900" cy="550862"/>
        </p:xfrm>
        <a:graphic>
          <a:graphicData uri="http://schemas.openxmlformats.org/presentationml/2006/ole">
            <mc:AlternateContent xmlns:mc="http://schemas.openxmlformats.org/markup-compatibility/2006">
              <mc:Choice xmlns:v="urn:schemas-microsoft-com:vml" Requires="v">
                <p:oleObj name="Equation" r:id="rId7" imgW="799920" imgH="253800" progId="Equation.3">
                  <p:embed/>
                </p:oleObj>
              </mc:Choice>
              <mc:Fallback>
                <p:oleObj name="Equation" r:id="rId7" imgW="799920" imgH="253800" progId="Equation.3">
                  <p:embed/>
                  <p:pic>
                    <p:nvPicPr>
                      <p:cNvPr id="0" name=""/>
                      <p:cNvPicPr>
                        <a:picLocks noChangeAspect="1" noChangeArrowheads="1"/>
                      </p:cNvPicPr>
                      <p:nvPr/>
                    </p:nvPicPr>
                    <p:blipFill>
                      <a:blip r:embed="rId8"/>
                      <a:srcRect/>
                      <a:stretch>
                        <a:fillRect/>
                      </a:stretch>
                    </p:blipFill>
                    <p:spPr bwMode="auto">
                      <a:xfrm>
                        <a:off x="4167188" y="3160713"/>
                        <a:ext cx="1739900" cy="550862"/>
                      </a:xfrm>
                      <a:prstGeom prst="rect">
                        <a:avLst/>
                      </a:prstGeom>
                      <a:solidFill>
                        <a:schemeClr val="bg1"/>
                      </a:solidFill>
                      <a:ln w="38100">
                        <a:solidFill>
                          <a:srgbClr val="CC6600"/>
                        </a:solidFill>
                        <a:miter lim="800000"/>
                        <a:headEnd/>
                        <a:tailEnd/>
                      </a:ln>
                      <a:effectLst/>
                    </p:spPr>
                  </p:pic>
                </p:oleObj>
              </mc:Fallback>
            </mc:AlternateContent>
          </a:graphicData>
        </a:graphic>
      </p:graphicFrame>
      <p:sp>
        <p:nvSpPr>
          <p:cNvPr id="96274" name="Text Box 1042"/>
          <p:cNvSpPr txBox="1">
            <a:spLocks noChangeArrowheads="1"/>
          </p:cNvSpPr>
          <p:nvPr/>
        </p:nvSpPr>
        <p:spPr bwMode="auto">
          <a:xfrm>
            <a:off x="469392" y="4495800"/>
            <a:ext cx="4495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charset="0"/>
                <a:cs typeface="Times New Roman" charset="0"/>
              </a:defRPr>
            </a:lvl1pPr>
            <a:lvl2pPr marL="973138" indent="-457200">
              <a:defRPr sz="2400">
                <a:solidFill>
                  <a:schemeClr val="tx1"/>
                </a:solidFill>
                <a:latin typeface="Times New Roman" charset="0"/>
                <a:cs typeface="Times New Roman" charset="0"/>
              </a:defRPr>
            </a:lvl2pPr>
            <a:lvl3pPr marL="1544638" indent="-457200">
              <a:defRPr sz="2400">
                <a:solidFill>
                  <a:schemeClr val="tx1"/>
                </a:solidFill>
                <a:latin typeface="Times New Roman" charset="0"/>
                <a:cs typeface="Times New Roman" charset="0"/>
              </a:defRPr>
            </a:lvl3pPr>
            <a:lvl4pPr marL="2116138" indent="-457200">
              <a:defRPr sz="2400">
                <a:solidFill>
                  <a:schemeClr val="tx1"/>
                </a:solidFill>
                <a:latin typeface="Times New Roman" charset="0"/>
                <a:cs typeface="Times New Roman" charset="0"/>
              </a:defRPr>
            </a:lvl4pPr>
            <a:lvl5pPr marL="2687638" indent="-457200">
              <a:defRPr sz="2400">
                <a:solidFill>
                  <a:schemeClr val="tx1"/>
                </a:solidFill>
                <a:latin typeface="Times New Roman" charset="0"/>
                <a:cs typeface="Times New Roman" charset="0"/>
              </a:defRPr>
            </a:lvl5pPr>
            <a:lvl6pPr marL="3144838" indent="-457200" fontAlgn="base">
              <a:spcBef>
                <a:spcPct val="0"/>
              </a:spcBef>
              <a:spcAft>
                <a:spcPct val="0"/>
              </a:spcAft>
              <a:defRPr sz="2400">
                <a:solidFill>
                  <a:schemeClr val="tx1"/>
                </a:solidFill>
                <a:latin typeface="Times New Roman" charset="0"/>
                <a:cs typeface="Times New Roman" charset="0"/>
              </a:defRPr>
            </a:lvl6pPr>
            <a:lvl7pPr marL="3602038" indent="-457200" fontAlgn="base">
              <a:spcBef>
                <a:spcPct val="0"/>
              </a:spcBef>
              <a:spcAft>
                <a:spcPct val="0"/>
              </a:spcAft>
              <a:defRPr sz="2400">
                <a:solidFill>
                  <a:schemeClr val="tx1"/>
                </a:solidFill>
                <a:latin typeface="Times New Roman" charset="0"/>
                <a:cs typeface="Times New Roman" charset="0"/>
              </a:defRPr>
            </a:lvl7pPr>
            <a:lvl8pPr marL="4059238" indent="-457200" fontAlgn="base">
              <a:spcBef>
                <a:spcPct val="0"/>
              </a:spcBef>
              <a:spcAft>
                <a:spcPct val="0"/>
              </a:spcAft>
              <a:defRPr sz="2400">
                <a:solidFill>
                  <a:schemeClr val="tx1"/>
                </a:solidFill>
                <a:latin typeface="Times New Roman" charset="0"/>
                <a:cs typeface="Times New Roman" charset="0"/>
              </a:defRPr>
            </a:lvl8pPr>
            <a:lvl9pPr marL="4516438" indent="-457200" fontAlgn="base">
              <a:spcBef>
                <a:spcPct val="0"/>
              </a:spcBef>
              <a:spcAft>
                <a:spcPct val="0"/>
              </a:spcAft>
              <a:defRPr sz="2400">
                <a:solidFill>
                  <a:schemeClr val="tx1"/>
                </a:solidFill>
                <a:latin typeface="Times New Roman" charset="0"/>
                <a:cs typeface="Times New Roman" charset="0"/>
              </a:defRPr>
            </a:lvl9pPr>
          </a:lstStyle>
          <a:p>
            <a:pPr algn="ctr">
              <a:spcBef>
                <a:spcPct val="50000"/>
              </a:spcBef>
            </a:pPr>
            <a:r>
              <a:rPr lang="en-US" sz="3200" dirty="0"/>
              <a:t>Compare these relations to the properties of reciprocal lattice vectors:</a:t>
            </a:r>
          </a:p>
        </p:txBody>
      </p:sp>
      <p:graphicFrame>
        <p:nvGraphicFramePr>
          <p:cNvPr id="96277" name="Object 1045"/>
          <p:cNvGraphicFramePr>
            <a:graphicFrameLocks noChangeAspect="1"/>
          </p:cNvGraphicFramePr>
          <p:nvPr>
            <p:extLst>
              <p:ext uri="{D42A27DB-BD31-4B8C-83A1-F6EECF244321}">
                <p14:modId xmlns:p14="http://schemas.microsoft.com/office/powerpoint/2010/main" val="54887626"/>
              </p:ext>
            </p:extLst>
          </p:nvPr>
        </p:nvGraphicFramePr>
        <p:xfrm>
          <a:off x="5408613" y="4467225"/>
          <a:ext cx="2544762" cy="2181225"/>
        </p:xfrm>
        <a:graphic>
          <a:graphicData uri="http://schemas.openxmlformats.org/presentationml/2006/ole">
            <mc:AlternateContent xmlns:mc="http://schemas.openxmlformats.org/markup-compatibility/2006">
              <mc:Choice xmlns:v="urn:schemas-microsoft-com:vml" Requires="v">
                <p:oleObj name="Equation" r:id="rId9" imgW="888840" imgH="761760" progId="Equation.3">
                  <p:embed/>
                </p:oleObj>
              </mc:Choice>
              <mc:Fallback>
                <p:oleObj name="Equation" r:id="rId9" imgW="888840" imgH="761760" progId="Equation.3">
                  <p:embed/>
                  <p:pic>
                    <p:nvPicPr>
                      <p:cNvPr id="0" name=""/>
                      <p:cNvPicPr>
                        <a:picLocks noChangeAspect="1" noChangeArrowheads="1"/>
                      </p:cNvPicPr>
                      <p:nvPr/>
                    </p:nvPicPr>
                    <p:blipFill>
                      <a:blip r:embed="rId10"/>
                      <a:srcRect/>
                      <a:stretch>
                        <a:fillRect/>
                      </a:stretch>
                    </p:blipFill>
                    <p:spPr bwMode="auto">
                      <a:xfrm>
                        <a:off x="5408613" y="4467225"/>
                        <a:ext cx="2544762" cy="2181225"/>
                      </a:xfrm>
                      <a:prstGeom prst="rect">
                        <a:avLst/>
                      </a:prstGeom>
                      <a:solidFill>
                        <a:schemeClr val="bg1"/>
                      </a:solidFill>
                      <a:ln>
                        <a:noFill/>
                      </a:ln>
                      <a:effectLst/>
                    </p:spPr>
                  </p:pic>
                </p:oleObj>
              </mc:Fallback>
            </mc:AlternateContent>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4138288988"/>
              </p:ext>
            </p:extLst>
          </p:nvPr>
        </p:nvGraphicFramePr>
        <p:xfrm>
          <a:off x="2306638" y="719138"/>
          <a:ext cx="4227512" cy="1022350"/>
        </p:xfrm>
        <a:graphic>
          <a:graphicData uri="http://schemas.openxmlformats.org/presentationml/2006/ole">
            <mc:AlternateContent xmlns:mc="http://schemas.openxmlformats.org/markup-compatibility/2006">
              <mc:Choice xmlns:v="urn:schemas-microsoft-com:vml" Requires="v">
                <p:oleObj name="Equation" r:id="rId11" imgW="1422360" imgH="342720" progId="Equation.3">
                  <p:embed/>
                </p:oleObj>
              </mc:Choice>
              <mc:Fallback>
                <p:oleObj name="Equation" r:id="rId11" imgW="1422360" imgH="342720" progId="Equation.3">
                  <p:embed/>
                  <p:pic>
                    <p:nvPicPr>
                      <p:cNvPr id="0" name=""/>
                      <p:cNvPicPr>
                        <a:picLocks noChangeAspect="1" noChangeArrowheads="1"/>
                      </p:cNvPicPr>
                      <p:nvPr/>
                    </p:nvPicPr>
                    <p:blipFill>
                      <a:blip r:embed="rId12"/>
                      <a:srcRect/>
                      <a:stretch>
                        <a:fillRect/>
                      </a:stretch>
                    </p:blipFill>
                    <p:spPr bwMode="auto">
                      <a:xfrm>
                        <a:off x="2306638" y="719138"/>
                        <a:ext cx="4227512" cy="1022350"/>
                      </a:xfrm>
                      <a:prstGeom prst="rect">
                        <a:avLst/>
                      </a:prstGeom>
                      <a:solidFill>
                        <a:schemeClr val="bg2"/>
                      </a:solid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204270035"/>
              </p:ext>
            </p:extLst>
          </p:nvPr>
        </p:nvGraphicFramePr>
        <p:xfrm>
          <a:off x="6856413" y="1046163"/>
          <a:ext cx="2006600" cy="577850"/>
        </p:xfrm>
        <a:graphic>
          <a:graphicData uri="http://schemas.openxmlformats.org/presentationml/2006/ole">
            <mc:AlternateContent xmlns:mc="http://schemas.openxmlformats.org/markup-compatibility/2006">
              <mc:Choice xmlns:v="urn:schemas-microsoft-com:vml" Requires="v">
                <p:oleObj name="Equation" r:id="rId13" imgW="660240" imgH="228600" progId="Equation.3">
                  <p:embed/>
                </p:oleObj>
              </mc:Choice>
              <mc:Fallback>
                <p:oleObj name="Equation" r:id="rId13" imgW="660240" imgH="228600" progId="Equation.3">
                  <p:embed/>
                  <p:pic>
                    <p:nvPicPr>
                      <p:cNvPr id="0" name=""/>
                      <p:cNvPicPr>
                        <a:picLocks noChangeAspect="1" noChangeArrowheads="1"/>
                      </p:cNvPicPr>
                      <p:nvPr/>
                    </p:nvPicPr>
                    <p:blipFill>
                      <a:blip r:embed="rId14"/>
                      <a:srcRect/>
                      <a:stretch>
                        <a:fillRect/>
                      </a:stretch>
                    </p:blipFill>
                    <p:spPr bwMode="auto">
                      <a:xfrm>
                        <a:off x="6856413" y="1046163"/>
                        <a:ext cx="2006600" cy="577850"/>
                      </a:xfrm>
                      <a:prstGeom prst="rect">
                        <a:avLst/>
                      </a:prstGeom>
                      <a:noFill/>
                    </p:spPr>
                  </p:pic>
                </p:oleObj>
              </mc:Fallback>
            </mc:AlternateContent>
          </a:graphicData>
        </a:graphic>
      </p:graphicFrame>
    </p:spTree>
    <p:extLst>
      <p:ext uri="{BB962C8B-B14F-4D97-AF65-F5344CB8AC3E}">
        <p14:creationId xmlns:p14="http://schemas.microsoft.com/office/powerpoint/2010/main" val="305863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7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26"/>
          <p:cNvSpPr>
            <a:spLocks noGrp="1" noChangeArrowheads="1"/>
          </p:cNvSpPr>
          <p:nvPr>
            <p:ph type="title"/>
          </p:nvPr>
        </p:nvSpPr>
        <p:spPr>
          <a:xfrm>
            <a:off x="685800" y="152400"/>
            <a:ext cx="7772400" cy="533400"/>
          </a:xfrm>
        </p:spPr>
        <p:txBody>
          <a:bodyPr>
            <a:noAutofit/>
          </a:bodyPr>
          <a:lstStyle/>
          <a:p>
            <a:r>
              <a:rPr lang="en-US" sz="4000" b="1" dirty="0"/>
              <a:t>The Laue Condition</a:t>
            </a:r>
          </a:p>
        </p:txBody>
      </p:sp>
      <p:sp>
        <p:nvSpPr>
          <p:cNvPr id="97295" name="Text Box 1039"/>
          <p:cNvSpPr txBox="1">
            <a:spLocks noChangeArrowheads="1"/>
          </p:cNvSpPr>
          <p:nvPr/>
        </p:nvSpPr>
        <p:spPr bwMode="auto">
          <a:xfrm>
            <a:off x="-76200" y="1027093"/>
            <a:ext cx="92202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charset="0"/>
                <a:cs typeface="Times New Roman" charset="0"/>
              </a:defRPr>
            </a:lvl1pPr>
            <a:lvl2pPr marL="973138" indent="-457200">
              <a:defRPr sz="2400">
                <a:solidFill>
                  <a:schemeClr val="tx1"/>
                </a:solidFill>
                <a:latin typeface="Times New Roman" charset="0"/>
                <a:cs typeface="Times New Roman" charset="0"/>
              </a:defRPr>
            </a:lvl2pPr>
            <a:lvl3pPr marL="1544638" indent="-457200">
              <a:defRPr sz="2400">
                <a:solidFill>
                  <a:schemeClr val="tx1"/>
                </a:solidFill>
                <a:latin typeface="Times New Roman" charset="0"/>
                <a:cs typeface="Times New Roman" charset="0"/>
              </a:defRPr>
            </a:lvl3pPr>
            <a:lvl4pPr marL="2116138" indent="-457200">
              <a:defRPr sz="2400">
                <a:solidFill>
                  <a:schemeClr val="tx1"/>
                </a:solidFill>
                <a:latin typeface="Times New Roman" charset="0"/>
                <a:cs typeface="Times New Roman" charset="0"/>
              </a:defRPr>
            </a:lvl4pPr>
            <a:lvl5pPr marL="2687638" indent="-457200">
              <a:defRPr sz="2400">
                <a:solidFill>
                  <a:schemeClr val="tx1"/>
                </a:solidFill>
                <a:latin typeface="Times New Roman" charset="0"/>
                <a:cs typeface="Times New Roman" charset="0"/>
              </a:defRPr>
            </a:lvl5pPr>
            <a:lvl6pPr marL="3144838" indent="-457200" fontAlgn="base">
              <a:spcBef>
                <a:spcPct val="0"/>
              </a:spcBef>
              <a:spcAft>
                <a:spcPct val="0"/>
              </a:spcAft>
              <a:defRPr sz="2400">
                <a:solidFill>
                  <a:schemeClr val="tx1"/>
                </a:solidFill>
                <a:latin typeface="Times New Roman" charset="0"/>
                <a:cs typeface="Times New Roman" charset="0"/>
              </a:defRPr>
            </a:lvl6pPr>
            <a:lvl7pPr marL="3602038" indent="-457200" fontAlgn="base">
              <a:spcBef>
                <a:spcPct val="0"/>
              </a:spcBef>
              <a:spcAft>
                <a:spcPct val="0"/>
              </a:spcAft>
              <a:defRPr sz="2400">
                <a:solidFill>
                  <a:schemeClr val="tx1"/>
                </a:solidFill>
                <a:latin typeface="Times New Roman" charset="0"/>
                <a:cs typeface="Times New Roman" charset="0"/>
              </a:defRPr>
            </a:lvl7pPr>
            <a:lvl8pPr marL="4059238" indent="-457200" fontAlgn="base">
              <a:spcBef>
                <a:spcPct val="0"/>
              </a:spcBef>
              <a:spcAft>
                <a:spcPct val="0"/>
              </a:spcAft>
              <a:defRPr sz="2400">
                <a:solidFill>
                  <a:schemeClr val="tx1"/>
                </a:solidFill>
                <a:latin typeface="Times New Roman" charset="0"/>
                <a:cs typeface="Times New Roman" charset="0"/>
              </a:defRPr>
            </a:lvl8pPr>
            <a:lvl9pPr marL="4516438" indent="-457200" fontAlgn="base">
              <a:spcBef>
                <a:spcPct val="0"/>
              </a:spcBef>
              <a:spcAft>
                <a:spcPct val="0"/>
              </a:spcAft>
              <a:defRPr sz="2400">
                <a:solidFill>
                  <a:schemeClr val="tx1"/>
                </a:solidFill>
                <a:latin typeface="Times New Roman" charset="0"/>
                <a:cs typeface="Times New Roman" charset="0"/>
              </a:defRPr>
            </a:lvl9pPr>
          </a:lstStyle>
          <a:p>
            <a:pPr algn="ctr">
              <a:spcBef>
                <a:spcPct val="50000"/>
              </a:spcBef>
            </a:pPr>
            <a:r>
              <a:rPr lang="en-US" sz="3200" dirty="0"/>
              <a:t>Replacing  n</a:t>
            </a:r>
            <a:r>
              <a:rPr lang="en-US" sz="3200" baseline="-25000" dirty="0"/>
              <a:t>1 </a:t>
            </a:r>
            <a:r>
              <a:rPr lang="en-US" sz="3200" dirty="0"/>
              <a:t>n</a:t>
            </a:r>
            <a:r>
              <a:rPr lang="en-US" sz="3200" baseline="-25000" dirty="0"/>
              <a:t>2 </a:t>
            </a:r>
            <a:r>
              <a:rPr lang="en-US" sz="3200" dirty="0"/>
              <a:t>n</a:t>
            </a:r>
            <a:r>
              <a:rPr lang="en-US" sz="3200" baseline="-25000" dirty="0"/>
              <a:t>3</a:t>
            </a:r>
            <a:r>
              <a:rPr lang="en-US" sz="3200" dirty="0"/>
              <a:t> with the familiar </a:t>
            </a:r>
            <a:r>
              <a:rPr lang="en-US" sz="3600" dirty="0">
                <a:latin typeface="Vivaldi" panose="03020602050506090804" pitchFamily="66" charset="0"/>
              </a:rPr>
              <a:t>h k l</a:t>
            </a:r>
            <a:r>
              <a:rPr lang="en-US" sz="3200" dirty="0"/>
              <a:t>, these three conditions can be equivalently expressed as:</a:t>
            </a:r>
          </a:p>
        </p:txBody>
      </p:sp>
      <p:graphicFrame>
        <p:nvGraphicFramePr>
          <p:cNvPr id="97296" name="Object 1040"/>
          <p:cNvGraphicFramePr>
            <a:graphicFrameLocks noChangeAspect="1"/>
          </p:cNvGraphicFramePr>
          <p:nvPr>
            <p:extLst>
              <p:ext uri="{D42A27DB-BD31-4B8C-83A1-F6EECF244321}">
                <p14:modId xmlns:p14="http://schemas.microsoft.com/office/powerpoint/2010/main" val="2711122216"/>
              </p:ext>
            </p:extLst>
          </p:nvPr>
        </p:nvGraphicFramePr>
        <p:xfrm>
          <a:off x="544513" y="2660650"/>
          <a:ext cx="4246562" cy="954088"/>
        </p:xfrm>
        <a:graphic>
          <a:graphicData uri="http://schemas.openxmlformats.org/presentationml/2006/ole">
            <mc:AlternateContent xmlns:mc="http://schemas.openxmlformats.org/markup-compatibility/2006">
              <mc:Choice xmlns:v="urn:schemas-microsoft-com:vml" Requires="v">
                <p:oleObj name="Equation" r:id="rId2" imgW="1130040" imgH="253800" progId="Equation.3">
                  <p:embed/>
                </p:oleObj>
              </mc:Choice>
              <mc:Fallback>
                <p:oleObj name="Equation" r:id="rId2" imgW="1130040" imgH="253800" progId="Equation.3">
                  <p:embed/>
                  <p:pic>
                    <p:nvPicPr>
                      <p:cNvPr id="0" name=""/>
                      <p:cNvPicPr>
                        <a:picLocks noChangeAspect="1" noChangeArrowheads="1"/>
                      </p:cNvPicPr>
                      <p:nvPr/>
                    </p:nvPicPr>
                    <p:blipFill>
                      <a:blip r:embed="rId3"/>
                      <a:srcRect/>
                      <a:stretch>
                        <a:fillRect/>
                      </a:stretch>
                    </p:blipFill>
                    <p:spPr bwMode="auto">
                      <a:xfrm>
                        <a:off x="544513" y="2660650"/>
                        <a:ext cx="4246562" cy="954088"/>
                      </a:xfrm>
                      <a:prstGeom prst="rect">
                        <a:avLst/>
                      </a:prstGeom>
                      <a:solidFill>
                        <a:schemeClr val="bg1"/>
                      </a:solidFill>
                      <a:ln w="38100">
                        <a:solidFill>
                          <a:srgbClr val="CC6600"/>
                        </a:solidFill>
                        <a:miter lim="800000"/>
                        <a:headEnd/>
                        <a:tailEnd/>
                      </a:ln>
                      <a:effectLst/>
                    </p:spPr>
                  </p:pic>
                </p:oleObj>
              </mc:Fallback>
            </mc:AlternateContent>
          </a:graphicData>
        </a:graphic>
      </p:graphicFrame>
      <p:sp>
        <p:nvSpPr>
          <p:cNvPr id="97297" name="Text Box 1041"/>
          <p:cNvSpPr txBox="1">
            <a:spLocks noChangeArrowheads="1"/>
          </p:cNvSpPr>
          <p:nvPr/>
        </p:nvSpPr>
        <p:spPr bwMode="auto">
          <a:xfrm>
            <a:off x="150235" y="3776990"/>
            <a:ext cx="503515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charset="0"/>
                <a:cs typeface="Times New Roman" charset="0"/>
              </a:defRPr>
            </a:lvl1pPr>
            <a:lvl2pPr marL="973138" indent="-457200">
              <a:defRPr sz="2400">
                <a:solidFill>
                  <a:schemeClr val="tx1"/>
                </a:solidFill>
                <a:latin typeface="Times New Roman" charset="0"/>
                <a:cs typeface="Times New Roman" charset="0"/>
              </a:defRPr>
            </a:lvl2pPr>
            <a:lvl3pPr marL="1544638" indent="-457200">
              <a:defRPr sz="2400">
                <a:solidFill>
                  <a:schemeClr val="tx1"/>
                </a:solidFill>
                <a:latin typeface="Times New Roman" charset="0"/>
                <a:cs typeface="Times New Roman" charset="0"/>
              </a:defRPr>
            </a:lvl3pPr>
            <a:lvl4pPr marL="2116138" indent="-457200">
              <a:defRPr sz="2400">
                <a:solidFill>
                  <a:schemeClr val="tx1"/>
                </a:solidFill>
                <a:latin typeface="Times New Roman" charset="0"/>
                <a:cs typeface="Times New Roman" charset="0"/>
              </a:defRPr>
            </a:lvl4pPr>
            <a:lvl5pPr marL="2687638" indent="-457200">
              <a:defRPr sz="2400">
                <a:solidFill>
                  <a:schemeClr val="tx1"/>
                </a:solidFill>
                <a:latin typeface="Times New Roman" charset="0"/>
                <a:cs typeface="Times New Roman" charset="0"/>
              </a:defRPr>
            </a:lvl5pPr>
            <a:lvl6pPr marL="3144838" indent="-457200" fontAlgn="base">
              <a:spcBef>
                <a:spcPct val="0"/>
              </a:spcBef>
              <a:spcAft>
                <a:spcPct val="0"/>
              </a:spcAft>
              <a:defRPr sz="2400">
                <a:solidFill>
                  <a:schemeClr val="tx1"/>
                </a:solidFill>
                <a:latin typeface="Times New Roman" charset="0"/>
                <a:cs typeface="Times New Roman" charset="0"/>
              </a:defRPr>
            </a:lvl6pPr>
            <a:lvl7pPr marL="3602038" indent="-457200" fontAlgn="base">
              <a:spcBef>
                <a:spcPct val="0"/>
              </a:spcBef>
              <a:spcAft>
                <a:spcPct val="0"/>
              </a:spcAft>
              <a:defRPr sz="2400">
                <a:solidFill>
                  <a:schemeClr val="tx1"/>
                </a:solidFill>
                <a:latin typeface="Times New Roman" charset="0"/>
                <a:cs typeface="Times New Roman" charset="0"/>
              </a:defRPr>
            </a:lvl7pPr>
            <a:lvl8pPr marL="4059238" indent="-457200" fontAlgn="base">
              <a:spcBef>
                <a:spcPct val="0"/>
              </a:spcBef>
              <a:spcAft>
                <a:spcPct val="0"/>
              </a:spcAft>
              <a:defRPr sz="2400">
                <a:solidFill>
                  <a:schemeClr val="tx1"/>
                </a:solidFill>
                <a:latin typeface="Times New Roman" charset="0"/>
                <a:cs typeface="Times New Roman" charset="0"/>
              </a:defRPr>
            </a:lvl8pPr>
            <a:lvl9pPr marL="4516438" indent="-457200" fontAlgn="base">
              <a:spcBef>
                <a:spcPct val="0"/>
              </a:spcBef>
              <a:spcAft>
                <a:spcPct val="0"/>
              </a:spcAft>
              <a:defRPr sz="2400">
                <a:solidFill>
                  <a:schemeClr val="tx1"/>
                </a:solidFill>
                <a:latin typeface="Times New Roman" charset="0"/>
                <a:cs typeface="Times New Roman" charset="0"/>
              </a:defRPr>
            </a:lvl9pPr>
          </a:lstStyle>
          <a:p>
            <a:pPr algn="ctr"/>
            <a:r>
              <a:rPr lang="en-US" sz="2800" dirty="0"/>
              <a:t>(Max von Laue, 1911)</a:t>
            </a:r>
          </a:p>
        </p:txBody>
      </p:sp>
      <p:sp>
        <p:nvSpPr>
          <p:cNvPr id="7" name="Text Box 1035"/>
          <p:cNvSpPr txBox="1">
            <a:spLocks noChangeArrowheads="1"/>
          </p:cNvSpPr>
          <p:nvPr/>
        </p:nvSpPr>
        <p:spPr bwMode="auto">
          <a:xfrm>
            <a:off x="326231" y="5097496"/>
            <a:ext cx="841533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charset="0"/>
                <a:cs typeface="Times New Roman" charset="0"/>
              </a:defRPr>
            </a:lvl1pPr>
            <a:lvl2pPr marL="973138" indent="-457200">
              <a:defRPr sz="2400">
                <a:solidFill>
                  <a:schemeClr val="tx1"/>
                </a:solidFill>
                <a:latin typeface="Times New Roman" charset="0"/>
                <a:cs typeface="Times New Roman" charset="0"/>
              </a:defRPr>
            </a:lvl2pPr>
            <a:lvl3pPr marL="1544638" indent="-457200">
              <a:defRPr sz="2400">
                <a:solidFill>
                  <a:schemeClr val="tx1"/>
                </a:solidFill>
                <a:latin typeface="Times New Roman" charset="0"/>
                <a:cs typeface="Times New Roman" charset="0"/>
              </a:defRPr>
            </a:lvl3pPr>
            <a:lvl4pPr marL="2116138" indent="-457200">
              <a:defRPr sz="2400">
                <a:solidFill>
                  <a:schemeClr val="tx1"/>
                </a:solidFill>
                <a:latin typeface="Times New Roman" charset="0"/>
                <a:cs typeface="Times New Roman" charset="0"/>
              </a:defRPr>
            </a:lvl4pPr>
            <a:lvl5pPr marL="2687638" indent="-457200">
              <a:defRPr sz="2400">
                <a:solidFill>
                  <a:schemeClr val="tx1"/>
                </a:solidFill>
                <a:latin typeface="Times New Roman" charset="0"/>
                <a:cs typeface="Times New Roman" charset="0"/>
              </a:defRPr>
            </a:lvl5pPr>
            <a:lvl6pPr marL="3144838" indent="-457200" fontAlgn="base">
              <a:spcBef>
                <a:spcPct val="0"/>
              </a:spcBef>
              <a:spcAft>
                <a:spcPct val="0"/>
              </a:spcAft>
              <a:defRPr sz="2400">
                <a:solidFill>
                  <a:schemeClr val="tx1"/>
                </a:solidFill>
                <a:latin typeface="Times New Roman" charset="0"/>
                <a:cs typeface="Times New Roman" charset="0"/>
              </a:defRPr>
            </a:lvl6pPr>
            <a:lvl7pPr marL="3602038" indent="-457200" fontAlgn="base">
              <a:spcBef>
                <a:spcPct val="0"/>
              </a:spcBef>
              <a:spcAft>
                <a:spcPct val="0"/>
              </a:spcAft>
              <a:defRPr sz="2400">
                <a:solidFill>
                  <a:schemeClr val="tx1"/>
                </a:solidFill>
                <a:latin typeface="Times New Roman" charset="0"/>
                <a:cs typeface="Times New Roman" charset="0"/>
              </a:defRPr>
            </a:lvl7pPr>
            <a:lvl8pPr marL="4059238" indent="-457200" fontAlgn="base">
              <a:spcBef>
                <a:spcPct val="0"/>
              </a:spcBef>
              <a:spcAft>
                <a:spcPct val="0"/>
              </a:spcAft>
              <a:defRPr sz="2400">
                <a:solidFill>
                  <a:schemeClr val="tx1"/>
                </a:solidFill>
                <a:latin typeface="Times New Roman" charset="0"/>
                <a:cs typeface="Times New Roman" charset="0"/>
              </a:defRPr>
            </a:lvl8pPr>
            <a:lvl9pPr marL="4516438" indent="-457200" fontAlgn="base">
              <a:spcBef>
                <a:spcPct val="0"/>
              </a:spcBef>
              <a:spcAft>
                <a:spcPct val="0"/>
              </a:spcAft>
              <a:defRPr sz="2400">
                <a:solidFill>
                  <a:schemeClr val="tx1"/>
                </a:solidFill>
                <a:latin typeface="Times New Roman" charset="0"/>
                <a:cs typeface="Times New Roman" charset="0"/>
              </a:defRPr>
            </a:lvl9pPr>
          </a:lstStyle>
          <a:p>
            <a:pPr algn="ctr">
              <a:spcBef>
                <a:spcPct val="50000"/>
              </a:spcBef>
            </a:pPr>
            <a:r>
              <a:rPr lang="en-US" sz="3600" dirty="0">
                <a:solidFill>
                  <a:srgbClr val="FF0000"/>
                </a:solidFill>
              </a:rPr>
              <a:t>So, the condition for  nonzero intensity is that </a:t>
            </a:r>
            <a:r>
              <a:rPr lang="en-US" sz="3600" i="1" dirty="0">
                <a:solidFill>
                  <a:srgbClr val="FF0000"/>
                </a:solidFill>
              </a:rPr>
              <a:t>the scattering vector  </a:t>
            </a:r>
            <a:r>
              <a:rPr lang="en-US" sz="3600" b="1" i="1" dirty="0">
                <a:solidFill>
                  <a:srgbClr val="FF0000"/>
                </a:solidFill>
              </a:rPr>
              <a:t>G</a:t>
            </a:r>
            <a:r>
              <a:rPr lang="en-US" sz="3600" i="1" dirty="0">
                <a:solidFill>
                  <a:srgbClr val="FF0000"/>
                </a:solidFill>
              </a:rPr>
              <a:t> is a translation vector of the reciprocal lattice.</a:t>
            </a:r>
            <a:r>
              <a:rPr lang="en-US" sz="3600" dirty="0">
                <a:solidFill>
                  <a:srgbClr val="FF0000"/>
                </a:solidFill>
              </a:rPr>
              <a:t>  </a:t>
            </a:r>
          </a:p>
        </p:txBody>
      </p:sp>
      <p:pic>
        <p:nvPicPr>
          <p:cNvPr id="2" name="Picture 1"/>
          <p:cNvPicPr>
            <a:picLocks noChangeAspect="1"/>
          </p:cNvPicPr>
          <p:nvPr/>
        </p:nvPicPr>
        <p:blipFill>
          <a:blip r:embed="rId4"/>
          <a:stretch>
            <a:fillRect/>
          </a:stretch>
        </p:blipFill>
        <p:spPr>
          <a:xfrm>
            <a:off x="5334000" y="2198593"/>
            <a:ext cx="2813447" cy="2784592"/>
          </a:xfrm>
          <a:prstGeom prst="rect">
            <a:avLst/>
          </a:prstGeom>
        </p:spPr>
      </p:pic>
      <p:cxnSp>
        <p:nvCxnSpPr>
          <p:cNvPr id="4" name="Straight Arrow Connector 3"/>
          <p:cNvCxnSpPr/>
          <p:nvPr/>
        </p:nvCxnSpPr>
        <p:spPr>
          <a:xfrm flipV="1">
            <a:off x="6376086" y="2388972"/>
            <a:ext cx="762000" cy="16002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154562" y="2538051"/>
            <a:ext cx="984647" cy="584775"/>
          </a:xfrm>
          <a:prstGeom prst="rect">
            <a:avLst/>
          </a:prstGeom>
          <a:noFill/>
        </p:spPr>
        <p:txBody>
          <a:bodyPr wrap="square" rtlCol="0">
            <a:spAutoFit/>
          </a:bodyPr>
          <a:lstStyle/>
          <a:p>
            <a:r>
              <a:rPr lang="en-US" sz="3200" dirty="0">
                <a:solidFill>
                  <a:srgbClr val="0070C0"/>
                </a:solidFill>
              </a:rPr>
              <a:t>G</a:t>
            </a:r>
          </a:p>
        </p:txBody>
      </p:sp>
    </p:spTree>
    <p:extLst>
      <p:ext uri="{BB962C8B-B14F-4D97-AF65-F5344CB8AC3E}">
        <p14:creationId xmlns:p14="http://schemas.microsoft.com/office/powerpoint/2010/main" val="20048045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97296"/>
                                        </p:tgtEl>
                                        <p:attrNameLst>
                                          <p:attrName>style.visibility</p:attrName>
                                        </p:attrNameLst>
                                      </p:cBhvr>
                                      <p:to>
                                        <p:strVal val="visible"/>
                                      </p:to>
                                    </p:set>
                                    <p:animEffect transition="in" filter="dissolve">
                                      <p:cBhvr>
                                        <p:cTn id="7" dur="500"/>
                                        <p:tgtEl>
                                          <p:spTgt spid="9729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7297"/>
                                        </p:tgtEl>
                                        <p:attrNameLst>
                                          <p:attrName>style.visibility</p:attrName>
                                        </p:attrNameLst>
                                      </p:cBhvr>
                                      <p:to>
                                        <p:strVal val="visible"/>
                                      </p:to>
                                    </p:set>
                                    <p:animEffect transition="in" filter="dissolve">
                                      <p:cBhvr>
                                        <p:cTn id="10" dur="500"/>
                                        <p:tgtEl>
                                          <p:spTgt spid="97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26"/>
          <p:cNvSpPr>
            <a:spLocks noGrp="1" noChangeArrowheads="1"/>
          </p:cNvSpPr>
          <p:nvPr>
            <p:ph type="title"/>
          </p:nvPr>
        </p:nvSpPr>
        <p:spPr>
          <a:xfrm>
            <a:off x="685800" y="0"/>
            <a:ext cx="7772400" cy="533400"/>
          </a:xfrm>
        </p:spPr>
        <p:txBody>
          <a:bodyPr/>
          <a:lstStyle/>
          <a:p>
            <a:r>
              <a:rPr lang="en-US" sz="2800"/>
              <a:t>From Laue to Bragg</a:t>
            </a:r>
          </a:p>
        </p:txBody>
      </p:sp>
      <p:sp>
        <p:nvSpPr>
          <p:cNvPr id="98310" name="Text Box 1030"/>
          <p:cNvSpPr txBox="1">
            <a:spLocks noChangeArrowheads="1"/>
          </p:cNvSpPr>
          <p:nvPr/>
        </p:nvSpPr>
        <p:spPr bwMode="auto">
          <a:xfrm>
            <a:off x="5638800" y="3458308"/>
            <a:ext cx="32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charset="0"/>
                <a:cs typeface="Times New Roman" charset="0"/>
              </a:defRPr>
            </a:lvl1pPr>
            <a:lvl2pPr marL="973138" indent="-457200">
              <a:defRPr sz="2400">
                <a:solidFill>
                  <a:schemeClr val="tx1"/>
                </a:solidFill>
                <a:latin typeface="Times New Roman" charset="0"/>
                <a:cs typeface="Times New Roman" charset="0"/>
              </a:defRPr>
            </a:lvl2pPr>
            <a:lvl3pPr marL="1544638" indent="-457200">
              <a:defRPr sz="2400">
                <a:solidFill>
                  <a:schemeClr val="tx1"/>
                </a:solidFill>
                <a:latin typeface="Times New Roman" charset="0"/>
                <a:cs typeface="Times New Roman" charset="0"/>
              </a:defRPr>
            </a:lvl3pPr>
            <a:lvl4pPr marL="2116138" indent="-457200">
              <a:defRPr sz="2400">
                <a:solidFill>
                  <a:schemeClr val="tx1"/>
                </a:solidFill>
                <a:latin typeface="Times New Roman" charset="0"/>
                <a:cs typeface="Times New Roman" charset="0"/>
              </a:defRPr>
            </a:lvl4pPr>
            <a:lvl5pPr marL="2687638" indent="-457200">
              <a:defRPr sz="2400">
                <a:solidFill>
                  <a:schemeClr val="tx1"/>
                </a:solidFill>
                <a:latin typeface="Times New Roman" charset="0"/>
                <a:cs typeface="Times New Roman" charset="0"/>
              </a:defRPr>
            </a:lvl5pPr>
            <a:lvl6pPr marL="3144838" indent="-457200" fontAlgn="base">
              <a:spcBef>
                <a:spcPct val="0"/>
              </a:spcBef>
              <a:spcAft>
                <a:spcPct val="0"/>
              </a:spcAft>
              <a:defRPr sz="2400">
                <a:solidFill>
                  <a:schemeClr val="tx1"/>
                </a:solidFill>
                <a:latin typeface="Times New Roman" charset="0"/>
                <a:cs typeface="Times New Roman" charset="0"/>
              </a:defRPr>
            </a:lvl6pPr>
            <a:lvl7pPr marL="3602038" indent="-457200" fontAlgn="base">
              <a:spcBef>
                <a:spcPct val="0"/>
              </a:spcBef>
              <a:spcAft>
                <a:spcPct val="0"/>
              </a:spcAft>
              <a:defRPr sz="2400">
                <a:solidFill>
                  <a:schemeClr val="tx1"/>
                </a:solidFill>
                <a:latin typeface="Times New Roman" charset="0"/>
                <a:cs typeface="Times New Roman" charset="0"/>
              </a:defRPr>
            </a:lvl7pPr>
            <a:lvl8pPr marL="4059238" indent="-457200" fontAlgn="base">
              <a:spcBef>
                <a:spcPct val="0"/>
              </a:spcBef>
              <a:spcAft>
                <a:spcPct val="0"/>
              </a:spcAft>
              <a:defRPr sz="2400">
                <a:solidFill>
                  <a:schemeClr val="tx1"/>
                </a:solidFill>
                <a:latin typeface="Times New Roman" charset="0"/>
                <a:cs typeface="Times New Roman" charset="0"/>
              </a:defRPr>
            </a:lvl8pPr>
            <a:lvl9pPr marL="4516438" indent="-457200" fontAlgn="base">
              <a:spcBef>
                <a:spcPct val="0"/>
              </a:spcBef>
              <a:spcAft>
                <a:spcPct val="0"/>
              </a:spcAft>
              <a:defRPr sz="2400">
                <a:solidFill>
                  <a:schemeClr val="tx1"/>
                </a:solidFill>
                <a:latin typeface="Times New Roman" charset="0"/>
                <a:cs typeface="Times New Roman" charset="0"/>
              </a:defRPr>
            </a:lvl9pPr>
          </a:lstStyle>
          <a:p>
            <a:pPr algn="ctr">
              <a:spcBef>
                <a:spcPct val="50000"/>
              </a:spcBef>
            </a:pPr>
            <a:r>
              <a:rPr lang="en-US" sz="2000" b="1" dirty="0"/>
              <a:t>Notice this angle is 2</a:t>
            </a:r>
            <a:r>
              <a:rPr lang="en-US" sz="2000" b="1" dirty="0">
                <a:sym typeface="Symbol" pitchFamily="18" charset="2"/>
              </a:rPr>
              <a:t>!</a:t>
            </a:r>
            <a:endParaRPr lang="en-US" sz="2000" b="1" dirty="0"/>
          </a:p>
        </p:txBody>
      </p:sp>
      <p:grpSp>
        <p:nvGrpSpPr>
          <p:cNvPr id="98361" name="Group 1081"/>
          <p:cNvGrpSpPr>
            <a:grpSpLocks/>
          </p:cNvGrpSpPr>
          <p:nvPr/>
        </p:nvGrpSpPr>
        <p:grpSpPr bwMode="auto">
          <a:xfrm>
            <a:off x="6324600" y="1295400"/>
            <a:ext cx="1685925" cy="1905000"/>
            <a:chOff x="3984" y="960"/>
            <a:chExt cx="1062" cy="1200"/>
          </a:xfrm>
        </p:grpSpPr>
        <p:graphicFrame>
          <p:nvGraphicFramePr>
            <p:cNvPr id="98313" name="Object 1033"/>
            <p:cNvGraphicFramePr>
              <a:graphicFrameLocks noChangeAspect="1"/>
            </p:cNvGraphicFramePr>
            <p:nvPr/>
          </p:nvGraphicFramePr>
          <p:xfrm>
            <a:off x="4065" y="1802"/>
            <a:ext cx="195" cy="285"/>
          </p:xfrm>
          <a:graphic>
            <a:graphicData uri="http://schemas.openxmlformats.org/presentationml/2006/ole">
              <mc:AlternateContent xmlns:mc="http://schemas.openxmlformats.org/markup-compatibility/2006">
                <mc:Choice xmlns:v="urn:schemas-microsoft-com:vml" Requires="v">
                  <p:oleObj name="Equation" r:id="rId3" imgW="164880" imgH="241200" progId="Equation.3">
                    <p:embed/>
                  </p:oleObj>
                </mc:Choice>
                <mc:Fallback>
                  <p:oleObj name="Equation" r:id="rId3" imgW="164880" imgH="241200" progId="Equation.3">
                    <p:embed/>
                    <p:pic>
                      <p:nvPicPr>
                        <p:cNvPr id="0" name=""/>
                        <p:cNvPicPr>
                          <a:picLocks noChangeAspect="1" noChangeArrowheads="1"/>
                        </p:cNvPicPr>
                        <p:nvPr/>
                      </p:nvPicPr>
                      <p:blipFill>
                        <a:blip r:embed="rId4"/>
                        <a:srcRect/>
                        <a:stretch>
                          <a:fillRect/>
                        </a:stretch>
                      </p:blipFill>
                      <p:spPr bwMode="auto">
                        <a:xfrm>
                          <a:off x="4065" y="1802"/>
                          <a:ext cx="195" cy="28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8314" name="Object 1034"/>
            <p:cNvGraphicFramePr>
              <a:graphicFrameLocks noChangeAspect="1"/>
            </p:cNvGraphicFramePr>
            <p:nvPr/>
          </p:nvGraphicFramePr>
          <p:xfrm>
            <a:off x="4224" y="1008"/>
            <a:ext cx="195" cy="240"/>
          </p:xfrm>
          <a:graphic>
            <a:graphicData uri="http://schemas.openxmlformats.org/presentationml/2006/ole">
              <mc:AlternateContent xmlns:mc="http://schemas.openxmlformats.org/markup-compatibility/2006">
                <mc:Choice xmlns:v="urn:schemas-microsoft-com:vml" Requires="v">
                  <p:oleObj name="Equation" r:id="rId5" imgW="164880" imgH="203040" progId="Equation.3">
                    <p:embed/>
                  </p:oleObj>
                </mc:Choice>
                <mc:Fallback>
                  <p:oleObj name="Equation" r:id="rId5" imgW="164880" imgH="203040" progId="Equation.3">
                    <p:embed/>
                    <p:pic>
                      <p:nvPicPr>
                        <p:cNvPr id="0" name=""/>
                        <p:cNvPicPr>
                          <a:picLocks noChangeAspect="1" noChangeArrowheads="1"/>
                        </p:cNvPicPr>
                        <p:nvPr/>
                      </p:nvPicPr>
                      <p:blipFill>
                        <a:blip r:embed="rId6"/>
                        <a:srcRect/>
                        <a:stretch>
                          <a:fillRect/>
                        </a:stretch>
                      </p:blipFill>
                      <p:spPr bwMode="auto">
                        <a:xfrm>
                          <a:off x="4224" y="1008"/>
                          <a:ext cx="195" cy="24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8315" name="Line 1035"/>
            <p:cNvSpPr>
              <a:spLocks noChangeShapeType="1"/>
            </p:cNvSpPr>
            <p:nvPr/>
          </p:nvSpPr>
          <p:spPr bwMode="auto">
            <a:xfrm flipV="1">
              <a:off x="3984" y="960"/>
              <a:ext cx="768" cy="672"/>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6" name="Line 1036"/>
            <p:cNvSpPr>
              <a:spLocks noChangeShapeType="1"/>
            </p:cNvSpPr>
            <p:nvPr/>
          </p:nvSpPr>
          <p:spPr bwMode="auto">
            <a:xfrm>
              <a:off x="3984" y="1632"/>
              <a:ext cx="816" cy="528"/>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7" name="Line 1037"/>
            <p:cNvSpPr>
              <a:spLocks noChangeShapeType="1"/>
            </p:cNvSpPr>
            <p:nvPr/>
          </p:nvSpPr>
          <p:spPr bwMode="auto">
            <a:xfrm>
              <a:off x="4752" y="1008"/>
              <a:ext cx="48" cy="1152"/>
            </a:xfrm>
            <a:prstGeom prst="line">
              <a:avLst/>
            </a:prstGeom>
            <a:noFill/>
            <a:ln w="57150">
              <a:solidFill>
                <a:srgbClr val="FFFF0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98318" name="Object 1038"/>
            <p:cNvGraphicFramePr>
              <a:graphicFrameLocks noChangeAspect="1"/>
            </p:cNvGraphicFramePr>
            <p:nvPr>
              <p:extLst>
                <p:ext uri="{D42A27DB-BD31-4B8C-83A1-F6EECF244321}">
                  <p14:modId xmlns:p14="http://schemas.microsoft.com/office/powerpoint/2010/main" val="832956629"/>
                </p:ext>
              </p:extLst>
            </p:nvPr>
          </p:nvGraphicFramePr>
          <p:xfrm>
            <a:off x="4873" y="1386"/>
            <a:ext cx="173" cy="227"/>
          </p:xfrm>
          <a:graphic>
            <a:graphicData uri="http://schemas.openxmlformats.org/presentationml/2006/ole">
              <mc:AlternateContent xmlns:mc="http://schemas.openxmlformats.org/markup-compatibility/2006">
                <mc:Choice xmlns:v="urn:schemas-microsoft-com:vml" Requires="v">
                  <p:oleObj name="Equation" r:id="rId7" imgW="164880" imgH="215640" progId="Equation.3">
                    <p:embed/>
                  </p:oleObj>
                </mc:Choice>
                <mc:Fallback>
                  <p:oleObj name="Equation" r:id="rId7" imgW="164880" imgH="215640" progId="Equation.3">
                    <p:embed/>
                    <p:pic>
                      <p:nvPicPr>
                        <p:cNvPr id="0" name=""/>
                        <p:cNvPicPr>
                          <a:picLocks noChangeAspect="1" noChangeArrowheads="1"/>
                        </p:cNvPicPr>
                        <p:nvPr/>
                      </p:nvPicPr>
                      <p:blipFill>
                        <a:blip r:embed="rId8"/>
                        <a:srcRect/>
                        <a:stretch>
                          <a:fillRect/>
                        </a:stretch>
                      </p:blipFill>
                      <p:spPr bwMode="auto">
                        <a:xfrm>
                          <a:off x="4873" y="1386"/>
                          <a:ext cx="173" cy="22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8319" name="Object 1039"/>
            <p:cNvGraphicFramePr>
              <a:graphicFrameLocks noChangeAspect="1"/>
            </p:cNvGraphicFramePr>
            <p:nvPr/>
          </p:nvGraphicFramePr>
          <p:xfrm>
            <a:off x="4176" y="1536"/>
            <a:ext cx="189" cy="156"/>
          </p:xfrm>
          <a:graphic>
            <a:graphicData uri="http://schemas.openxmlformats.org/presentationml/2006/ole">
              <mc:AlternateContent xmlns:mc="http://schemas.openxmlformats.org/markup-compatibility/2006">
                <mc:Choice xmlns:v="urn:schemas-microsoft-com:vml" Requires="v">
                  <p:oleObj name="Equation" r:id="rId9" imgW="215640" imgH="177480" progId="Equation.3">
                    <p:embed/>
                  </p:oleObj>
                </mc:Choice>
                <mc:Fallback>
                  <p:oleObj name="Equation" r:id="rId9" imgW="21564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76" y="1536"/>
                          <a:ext cx="189" cy="156"/>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8360" name="Group 1080"/>
          <p:cNvGrpSpPr>
            <a:grpSpLocks/>
          </p:cNvGrpSpPr>
          <p:nvPr/>
        </p:nvGrpSpPr>
        <p:grpSpPr bwMode="auto">
          <a:xfrm>
            <a:off x="609600" y="1143000"/>
            <a:ext cx="4667250" cy="1981200"/>
            <a:chOff x="384" y="864"/>
            <a:chExt cx="2940" cy="1248"/>
          </a:xfrm>
        </p:grpSpPr>
        <p:grpSp>
          <p:nvGrpSpPr>
            <p:cNvPr id="98329" name="Group 1049"/>
            <p:cNvGrpSpPr>
              <a:grpSpLocks/>
            </p:cNvGrpSpPr>
            <p:nvPr/>
          </p:nvGrpSpPr>
          <p:grpSpPr bwMode="auto">
            <a:xfrm>
              <a:off x="384" y="1584"/>
              <a:ext cx="2352" cy="96"/>
              <a:chOff x="384" y="1344"/>
              <a:chExt cx="2352" cy="96"/>
            </a:xfrm>
          </p:grpSpPr>
          <p:sp>
            <p:nvSpPr>
              <p:cNvPr id="98321" name="Line 1041"/>
              <p:cNvSpPr>
                <a:spLocks noChangeShapeType="1"/>
              </p:cNvSpPr>
              <p:nvPr/>
            </p:nvSpPr>
            <p:spPr bwMode="auto">
              <a:xfrm>
                <a:off x="384" y="1392"/>
                <a:ext cx="2352" cy="0"/>
              </a:xfrm>
              <a:prstGeom prst="line">
                <a:avLst/>
              </a:prstGeom>
              <a:noFill/>
              <a:ln w="38100">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23" name="Oval 1043"/>
              <p:cNvSpPr>
                <a:spLocks noChangeArrowheads="1"/>
              </p:cNvSpPr>
              <p:nvPr/>
            </p:nvSpPr>
            <p:spPr bwMode="auto">
              <a:xfrm>
                <a:off x="816" y="1344"/>
                <a:ext cx="96" cy="96"/>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24" name="Oval 1044"/>
              <p:cNvSpPr>
                <a:spLocks noChangeArrowheads="1"/>
              </p:cNvSpPr>
              <p:nvPr/>
            </p:nvSpPr>
            <p:spPr bwMode="auto">
              <a:xfrm>
                <a:off x="1584" y="1344"/>
                <a:ext cx="96" cy="96"/>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25" name="Oval 1045"/>
              <p:cNvSpPr>
                <a:spLocks noChangeArrowheads="1"/>
              </p:cNvSpPr>
              <p:nvPr/>
            </p:nvSpPr>
            <p:spPr bwMode="auto">
              <a:xfrm>
                <a:off x="2352" y="1344"/>
                <a:ext cx="96" cy="96"/>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8330" name="Group 1050"/>
            <p:cNvGrpSpPr>
              <a:grpSpLocks/>
            </p:cNvGrpSpPr>
            <p:nvPr/>
          </p:nvGrpSpPr>
          <p:grpSpPr bwMode="auto">
            <a:xfrm>
              <a:off x="384" y="2016"/>
              <a:ext cx="2352" cy="96"/>
              <a:chOff x="384" y="2016"/>
              <a:chExt cx="2352" cy="96"/>
            </a:xfrm>
          </p:grpSpPr>
          <p:sp>
            <p:nvSpPr>
              <p:cNvPr id="98322" name="Line 1042"/>
              <p:cNvSpPr>
                <a:spLocks noChangeShapeType="1"/>
              </p:cNvSpPr>
              <p:nvPr/>
            </p:nvSpPr>
            <p:spPr bwMode="auto">
              <a:xfrm>
                <a:off x="384" y="2064"/>
                <a:ext cx="2352" cy="0"/>
              </a:xfrm>
              <a:prstGeom prst="line">
                <a:avLst/>
              </a:prstGeom>
              <a:noFill/>
              <a:ln w="38100">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26" name="Oval 1046"/>
              <p:cNvSpPr>
                <a:spLocks noChangeArrowheads="1"/>
              </p:cNvSpPr>
              <p:nvPr/>
            </p:nvSpPr>
            <p:spPr bwMode="auto">
              <a:xfrm>
                <a:off x="816" y="2016"/>
                <a:ext cx="96" cy="96"/>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27" name="Oval 1047"/>
              <p:cNvSpPr>
                <a:spLocks noChangeArrowheads="1"/>
              </p:cNvSpPr>
              <p:nvPr/>
            </p:nvSpPr>
            <p:spPr bwMode="auto">
              <a:xfrm>
                <a:off x="1584" y="2016"/>
                <a:ext cx="96" cy="96"/>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28" name="Oval 1048"/>
              <p:cNvSpPr>
                <a:spLocks noChangeArrowheads="1"/>
              </p:cNvSpPr>
              <p:nvPr/>
            </p:nvSpPr>
            <p:spPr bwMode="auto">
              <a:xfrm>
                <a:off x="2352" y="2016"/>
                <a:ext cx="96" cy="96"/>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8336" name="Group 1056"/>
            <p:cNvGrpSpPr>
              <a:grpSpLocks/>
            </p:cNvGrpSpPr>
            <p:nvPr/>
          </p:nvGrpSpPr>
          <p:grpSpPr bwMode="auto">
            <a:xfrm>
              <a:off x="528" y="1056"/>
              <a:ext cx="1056" cy="960"/>
              <a:chOff x="528" y="1056"/>
              <a:chExt cx="1056" cy="960"/>
            </a:xfrm>
          </p:grpSpPr>
          <p:sp>
            <p:nvSpPr>
              <p:cNvPr id="98331" name="Line 1051"/>
              <p:cNvSpPr>
                <a:spLocks noChangeShapeType="1"/>
              </p:cNvSpPr>
              <p:nvPr/>
            </p:nvSpPr>
            <p:spPr bwMode="auto">
              <a:xfrm>
                <a:off x="1056" y="1536"/>
                <a:ext cx="528" cy="48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32" name="Line 1052"/>
              <p:cNvSpPr>
                <a:spLocks noChangeShapeType="1"/>
              </p:cNvSpPr>
              <p:nvPr/>
            </p:nvSpPr>
            <p:spPr bwMode="auto">
              <a:xfrm>
                <a:off x="528" y="1056"/>
                <a:ext cx="528" cy="480"/>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8335" name="Group 1055"/>
            <p:cNvGrpSpPr>
              <a:grpSpLocks/>
            </p:cNvGrpSpPr>
            <p:nvPr/>
          </p:nvGrpSpPr>
          <p:grpSpPr bwMode="auto">
            <a:xfrm flipV="1">
              <a:off x="1680" y="1056"/>
              <a:ext cx="960" cy="960"/>
              <a:chOff x="1296" y="960"/>
              <a:chExt cx="1056" cy="960"/>
            </a:xfrm>
          </p:grpSpPr>
          <p:sp>
            <p:nvSpPr>
              <p:cNvPr id="98333" name="Line 1053"/>
              <p:cNvSpPr>
                <a:spLocks noChangeShapeType="1"/>
              </p:cNvSpPr>
              <p:nvPr/>
            </p:nvSpPr>
            <p:spPr bwMode="auto">
              <a:xfrm>
                <a:off x="1824" y="1440"/>
                <a:ext cx="528" cy="48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34" name="Line 1054"/>
              <p:cNvSpPr>
                <a:spLocks noChangeShapeType="1"/>
              </p:cNvSpPr>
              <p:nvPr/>
            </p:nvSpPr>
            <p:spPr bwMode="auto">
              <a:xfrm>
                <a:off x="1296" y="960"/>
                <a:ext cx="528" cy="480"/>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8337" name="Line 1057"/>
            <p:cNvSpPr>
              <a:spLocks noChangeShapeType="1"/>
            </p:cNvSpPr>
            <p:nvPr/>
          </p:nvSpPr>
          <p:spPr bwMode="auto">
            <a:xfrm>
              <a:off x="1632" y="1680"/>
              <a:ext cx="0" cy="336"/>
            </a:xfrm>
            <a:prstGeom prst="line">
              <a:avLst/>
            </a:prstGeom>
            <a:noFill/>
            <a:ln w="9525">
              <a:solidFill>
                <a:srgbClr val="FFFF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8338" name="Group 1058"/>
            <p:cNvGrpSpPr>
              <a:grpSpLocks/>
            </p:cNvGrpSpPr>
            <p:nvPr/>
          </p:nvGrpSpPr>
          <p:grpSpPr bwMode="auto">
            <a:xfrm>
              <a:off x="816" y="864"/>
              <a:ext cx="768" cy="720"/>
              <a:chOff x="528" y="1056"/>
              <a:chExt cx="1056" cy="960"/>
            </a:xfrm>
          </p:grpSpPr>
          <p:sp>
            <p:nvSpPr>
              <p:cNvPr id="98339" name="Line 1059"/>
              <p:cNvSpPr>
                <a:spLocks noChangeShapeType="1"/>
              </p:cNvSpPr>
              <p:nvPr/>
            </p:nvSpPr>
            <p:spPr bwMode="auto">
              <a:xfrm>
                <a:off x="1056" y="1536"/>
                <a:ext cx="528" cy="48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40" name="Line 1060"/>
              <p:cNvSpPr>
                <a:spLocks noChangeShapeType="1"/>
              </p:cNvSpPr>
              <p:nvPr/>
            </p:nvSpPr>
            <p:spPr bwMode="auto">
              <a:xfrm>
                <a:off x="528" y="1056"/>
                <a:ext cx="528" cy="480"/>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8341" name="Group 1061"/>
            <p:cNvGrpSpPr>
              <a:grpSpLocks/>
            </p:cNvGrpSpPr>
            <p:nvPr/>
          </p:nvGrpSpPr>
          <p:grpSpPr bwMode="auto">
            <a:xfrm flipV="1">
              <a:off x="1680" y="864"/>
              <a:ext cx="720" cy="720"/>
              <a:chOff x="1296" y="960"/>
              <a:chExt cx="1056" cy="960"/>
            </a:xfrm>
          </p:grpSpPr>
          <p:sp>
            <p:nvSpPr>
              <p:cNvPr id="98342" name="Line 1062"/>
              <p:cNvSpPr>
                <a:spLocks noChangeShapeType="1"/>
              </p:cNvSpPr>
              <p:nvPr/>
            </p:nvSpPr>
            <p:spPr bwMode="auto">
              <a:xfrm>
                <a:off x="1824" y="1440"/>
                <a:ext cx="528" cy="48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43" name="Line 1063"/>
              <p:cNvSpPr>
                <a:spLocks noChangeShapeType="1"/>
              </p:cNvSpPr>
              <p:nvPr/>
            </p:nvSpPr>
            <p:spPr bwMode="auto">
              <a:xfrm>
                <a:off x="1296" y="960"/>
                <a:ext cx="528" cy="480"/>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8344" name="Line 1064"/>
            <p:cNvSpPr>
              <a:spLocks noChangeAspect="1" noChangeShapeType="1"/>
            </p:cNvSpPr>
            <p:nvPr/>
          </p:nvSpPr>
          <p:spPr bwMode="auto">
            <a:xfrm flipH="1">
              <a:off x="1392" y="1680"/>
              <a:ext cx="167" cy="167"/>
            </a:xfrm>
            <a:prstGeom prst="line">
              <a:avLst/>
            </a:prstGeom>
            <a:noFill/>
            <a:ln w="9525">
              <a:solidFill>
                <a:srgbClr val="FFFF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46" name="Line 1066"/>
            <p:cNvSpPr>
              <a:spLocks noChangeAspect="1" noChangeShapeType="1"/>
            </p:cNvSpPr>
            <p:nvPr/>
          </p:nvSpPr>
          <p:spPr bwMode="auto">
            <a:xfrm>
              <a:off x="1680" y="1680"/>
              <a:ext cx="173" cy="173"/>
            </a:xfrm>
            <a:prstGeom prst="line">
              <a:avLst/>
            </a:prstGeom>
            <a:noFill/>
            <a:ln w="9525">
              <a:solidFill>
                <a:srgbClr val="FFFF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47" name="Line 1067"/>
            <p:cNvSpPr>
              <a:spLocks noChangeShapeType="1"/>
            </p:cNvSpPr>
            <p:nvPr/>
          </p:nvSpPr>
          <p:spPr bwMode="auto">
            <a:xfrm>
              <a:off x="2784" y="1632"/>
              <a:ext cx="0" cy="432"/>
            </a:xfrm>
            <a:prstGeom prst="line">
              <a:avLst/>
            </a:prstGeom>
            <a:noFill/>
            <a:ln w="12700">
              <a:solidFill>
                <a:srgbClr val="CC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98348" name="Object 1068"/>
            <p:cNvGraphicFramePr>
              <a:graphicFrameLocks noChangeAspect="1"/>
            </p:cNvGraphicFramePr>
            <p:nvPr/>
          </p:nvGraphicFramePr>
          <p:xfrm>
            <a:off x="1338" y="1450"/>
            <a:ext cx="107" cy="150"/>
          </p:xfrm>
          <a:graphic>
            <a:graphicData uri="http://schemas.openxmlformats.org/presentationml/2006/ole">
              <mc:AlternateContent xmlns:mc="http://schemas.openxmlformats.org/markup-compatibility/2006">
                <mc:Choice xmlns:v="urn:schemas-microsoft-com:vml" Requires="v">
                  <p:oleObj name="Equation" r:id="rId11" imgW="126720" imgH="177480" progId="Equation.3">
                    <p:embed/>
                  </p:oleObj>
                </mc:Choice>
                <mc:Fallback>
                  <p:oleObj name="Equation" r:id="rId11" imgW="126720" imgH="177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38" y="1450"/>
                          <a:ext cx="107" cy="1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8349" name="Object 1069"/>
            <p:cNvGraphicFramePr>
              <a:graphicFrameLocks noChangeAspect="1"/>
            </p:cNvGraphicFramePr>
            <p:nvPr/>
          </p:nvGraphicFramePr>
          <p:xfrm>
            <a:off x="1824" y="1440"/>
            <a:ext cx="107" cy="150"/>
          </p:xfrm>
          <a:graphic>
            <a:graphicData uri="http://schemas.openxmlformats.org/presentationml/2006/ole">
              <mc:AlternateContent xmlns:mc="http://schemas.openxmlformats.org/markup-compatibility/2006">
                <mc:Choice xmlns:v="urn:schemas-microsoft-com:vml" Requires="v">
                  <p:oleObj name="Equation" r:id="rId13" imgW="126720" imgH="177480" progId="Equation.3">
                    <p:embed/>
                  </p:oleObj>
                </mc:Choice>
                <mc:Fallback>
                  <p:oleObj name="Equation" r:id="rId13" imgW="126720" imgH="177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24" y="1440"/>
                          <a:ext cx="107" cy="1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8350" name="Object 1070"/>
            <p:cNvGraphicFramePr>
              <a:graphicFrameLocks noChangeAspect="1"/>
            </p:cNvGraphicFramePr>
            <p:nvPr/>
          </p:nvGraphicFramePr>
          <p:xfrm>
            <a:off x="2844" y="1614"/>
            <a:ext cx="480" cy="432"/>
          </p:xfrm>
          <a:graphic>
            <a:graphicData uri="http://schemas.openxmlformats.org/presentationml/2006/ole">
              <mc:AlternateContent xmlns:mc="http://schemas.openxmlformats.org/markup-compatibility/2006">
                <mc:Choice xmlns:v="urn:schemas-microsoft-com:vml" Requires="v">
                  <p:oleObj name="Equation" r:id="rId14" imgW="253800" imgH="228600" progId="Equation.3">
                    <p:embed/>
                  </p:oleObj>
                </mc:Choice>
                <mc:Fallback>
                  <p:oleObj name="Equation" r:id="rId14" imgW="253800" imgH="2286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44" y="1614"/>
                          <a:ext cx="480" cy="432"/>
                        </a:xfrm>
                        <a:prstGeom prst="rect">
                          <a:avLst/>
                        </a:prstGeom>
                        <a:solidFill>
                          <a:schemeClr val="bg1"/>
                        </a:solidFill>
                        <a:ln>
                          <a:noFill/>
                        </a:ln>
                        <a:effectLst/>
                      </p:spPr>
                    </p:pic>
                  </p:oleObj>
                </mc:Fallback>
              </mc:AlternateContent>
            </a:graphicData>
          </a:graphic>
        </p:graphicFrame>
        <p:graphicFrame>
          <p:nvGraphicFramePr>
            <p:cNvPr id="98351" name="Object 1071"/>
            <p:cNvGraphicFramePr>
              <a:graphicFrameLocks noChangeAspect="1"/>
            </p:cNvGraphicFramePr>
            <p:nvPr/>
          </p:nvGraphicFramePr>
          <p:xfrm>
            <a:off x="1233" y="890"/>
            <a:ext cx="195" cy="285"/>
          </p:xfrm>
          <a:graphic>
            <a:graphicData uri="http://schemas.openxmlformats.org/presentationml/2006/ole">
              <mc:AlternateContent xmlns:mc="http://schemas.openxmlformats.org/markup-compatibility/2006">
                <mc:Choice xmlns:v="urn:schemas-microsoft-com:vml" Requires="v">
                  <p:oleObj name="Equation" r:id="rId16" imgW="164880" imgH="241200" progId="Equation.3">
                    <p:embed/>
                  </p:oleObj>
                </mc:Choice>
                <mc:Fallback>
                  <p:oleObj name="Equation" r:id="rId16" imgW="164880" imgH="241200" progId="Equation.3">
                    <p:embed/>
                    <p:pic>
                      <p:nvPicPr>
                        <p:cNvPr id="0" name=""/>
                        <p:cNvPicPr>
                          <a:picLocks noChangeAspect="1" noChangeArrowheads="1"/>
                        </p:cNvPicPr>
                        <p:nvPr/>
                      </p:nvPicPr>
                      <p:blipFill>
                        <a:blip r:embed="rId17"/>
                        <a:srcRect/>
                        <a:stretch>
                          <a:fillRect/>
                        </a:stretch>
                      </p:blipFill>
                      <p:spPr bwMode="auto">
                        <a:xfrm>
                          <a:off x="1233" y="890"/>
                          <a:ext cx="195" cy="28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8352" name="Object 1072"/>
            <p:cNvGraphicFramePr>
              <a:graphicFrameLocks noChangeAspect="1"/>
            </p:cNvGraphicFramePr>
            <p:nvPr/>
          </p:nvGraphicFramePr>
          <p:xfrm>
            <a:off x="2688" y="960"/>
            <a:ext cx="195" cy="240"/>
          </p:xfrm>
          <a:graphic>
            <a:graphicData uri="http://schemas.openxmlformats.org/presentationml/2006/ole">
              <mc:AlternateContent xmlns:mc="http://schemas.openxmlformats.org/markup-compatibility/2006">
                <mc:Choice xmlns:v="urn:schemas-microsoft-com:vml" Requires="v">
                  <p:oleObj name="Equation" r:id="rId18" imgW="164880" imgH="203040" progId="Equation.3">
                    <p:embed/>
                  </p:oleObj>
                </mc:Choice>
                <mc:Fallback>
                  <p:oleObj name="Equation" r:id="rId18" imgW="164880" imgH="203040" progId="Equation.3">
                    <p:embed/>
                    <p:pic>
                      <p:nvPicPr>
                        <p:cNvPr id="0" name=""/>
                        <p:cNvPicPr>
                          <a:picLocks noChangeAspect="1" noChangeArrowheads="1"/>
                        </p:cNvPicPr>
                        <p:nvPr/>
                      </p:nvPicPr>
                      <p:blipFill>
                        <a:blip r:embed="rId19"/>
                        <a:srcRect/>
                        <a:stretch>
                          <a:fillRect/>
                        </a:stretch>
                      </p:blipFill>
                      <p:spPr bwMode="auto">
                        <a:xfrm>
                          <a:off x="2688" y="960"/>
                          <a:ext cx="195" cy="24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8353" name="Object 1073"/>
            <p:cNvGraphicFramePr>
              <a:graphicFrameLocks noChangeAspect="1"/>
            </p:cNvGraphicFramePr>
            <p:nvPr/>
          </p:nvGraphicFramePr>
          <p:xfrm>
            <a:off x="672" y="975"/>
            <a:ext cx="165" cy="210"/>
          </p:xfrm>
          <a:graphic>
            <a:graphicData uri="http://schemas.openxmlformats.org/presentationml/2006/ole">
              <mc:AlternateContent xmlns:mc="http://schemas.openxmlformats.org/markup-compatibility/2006">
                <mc:Choice xmlns:v="urn:schemas-microsoft-com:vml" Requires="v">
                  <p:oleObj name="Equation" r:id="rId20" imgW="139680" imgH="177480" progId="Equation.3">
                    <p:embed/>
                  </p:oleObj>
                </mc:Choice>
                <mc:Fallback>
                  <p:oleObj name="Equation" r:id="rId20" imgW="139680" imgH="17748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72" y="975"/>
                          <a:ext cx="165" cy="21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8362" name="Group 1082"/>
          <p:cNvGrpSpPr>
            <a:grpSpLocks/>
          </p:cNvGrpSpPr>
          <p:nvPr/>
        </p:nvGrpSpPr>
        <p:grpSpPr bwMode="auto">
          <a:xfrm>
            <a:off x="228600" y="3810000"/>
            <a:ext cx="4832351" cy="639763"/>
            <a:chOff x="144" y="2544"/>
            <a:chExt cx="3044" cy="403"/>
          </a:xfrm>
        </p:grpSpPr>
        <p:sp>
          <p:nvSpPr>
            <p:cNvPr id="98312" name="Text Box 1032"/>
            <p:cNvSpPr txBox="1">
              <a:spLocks noChangeArrowheads="1"/>
            </p:cNvSpPr>
            <p:nvPr/>
          </p:nvSpPr>
          <p:spPr bwMode="auto">
            <a:xfrm>
              <a:off x="144" y="2640"/>
              <a:ext cx="182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cs typeface="Times New Roman" charset="0"/>
                </a:defRPr>
              </a:lvl1pPr>
              <a:lvl2pPr marL="973138" indent="-457200">
                <a:defRPr sz="2400">
                  <a:solidFill>
                    <a:schemeClr val="tx1"/>
                  </a:solidFill>
                  <a:latin typeface="Times New Roman" charset="0"/>
                  <a:cs typeface="Times New Roman" charset="0"/>
                </a:defRPr>
              </a:lvl2pPr>
              <a:lvl3pPr marL="1544638" indent="-457200">
                <a:defRPr sz="2400">
                  <a:solidFill>
                    <a:schemeClr val="tx1"/>
                  </a:solidFill>
                  <a:latin typeface="Times New Roman" charset="0"/>
                  <a:cs typeface="Times New Roman" charset="0"/>
                </a:defRPr>
              </a:lvl3pPr>
              <a:lvl4pPr marL="2116138" indent="-457200">
                <a:defRPr sz="2400">
                  <a:solidFill>
                    <a:schemeClr val="tx1"/>
                  </a:solidFill>
                  <a:latin typeface="Times New Roman" charset="0"/>
                  <a:cs typeface="Times New Roman" charset="0"/>
                </a:defRPr>
              </a:lvl4pPr>
              <a:lvl5pPr marL="2687638" indent="-457200">
                <a:defRPr sz="2400">
                  <a:solidFill>
                    <a:schemeClr val="tx1"/>
                  </a:solidFill>
                  <a:latin typeface="Times New Roman" charset="0"/>
                  <a:cs typeface="Times New Roman" charset="0"/>
                </a:defRPr>
              </a:lvl5pPr>
              <a:lvl6pPr marL="3144838" indent="-457200" fontAlgn="base">
                <a:spcBef>
                  <a:spcPct val="0"/>
                </a:spcBef>
                <a:spcAft>
                  <a:spcPct val="0"/>
                </a:spcAft>
                <a:defRPr sz="2400">
                  <a:solidFill>
                    <a:schemeClr val="tx1"/>
                  </a:solidFill>
                  <a:latin typeface="Times New Roman" charset="0"/>
                  <a:cs typeface="Times New Roman" charset="0"/>
                </a:defRPr>
              </a:lvl6pPr>
              <a:lvl7pPr marL="3602038" indent="-457200" fontAlgn="base">
                <a:spcBef>
                  <a:spcPct val="0"/>
                </a:spcBef>
                <a:spcAft>
                  <a:spcPct val="0"/>
                </a:spcAft>
                <a:defRPr sz="2400">
                  <a:solidFill>
                    <a:schemeClr val="tx1"/>
                  </a:solidFill>
                  <a:latin typeface="Times New Roman" charset="0"/>
                  <a:cs typeface="Times New Roman" charset="0"/>
                </a:defRPr>
              </a:lvl7pPr>
              <a:lvl8pPr marL="4059238" indent="-457200" fontAlgn="base">
                <a:spcBef>
                  <a:spcPct val="0"/>
                </a:spcBef>
                <a:spcAft>
                  <a:spcPct val="0"/>
                </a:spcAft>
                <a:defRPr sz="2400">
                  <a:solidFill>
                    <a:schemeClr val="tx1"/>
                  </a:solidFill>
                  <a:latin typeface="Times New Roman" charset="0"/>
                  <a:cs typeface="Times New Roman" charset="0"/>
                </a:defRPr>
              </a:lvl8pPr>
              <a:lvl9pPr marL="4516438" indent="-457200" fontAlgn="base">
                <a:spcBef>
                  <a:spcPct val="0"/>
                </a:spcBef>
                <a:spcAft>
                  <a:spcPct val="0"/>
                </a:spcAft>
                <a:defRPr sz="2400">
                  <a:solidFill>
                    <a:schemeClr val="tx1"/>
                  </a:solidFill>
                  <a:latin typeface="Times New Roman" charset="0"/>
                  <a:cs typeface="Times New Roman" charset="0"/>
                </a:defRPr>
              </a:lvl9pPr>
            </a:lstStyle>
            <a:p>
              <a:pPr>
                <a:spcBef>
                  <a:spcPct val="50000"/>
                </a:spcBef>
              </a:pPr>
              <a:r>
                <a:rPr lang="en-US" sz="2000"/>
                <a:t>Elastic scattering requires:</a:t>
              </a:r>
            </a:p>
          </p:txBody>
        </p:sp>
        <p:graphicFrame>
          <p:nvGraphicFramePr>
            <p:cNvPr id="98354" name="Object 1074"/>
            <p:cNvGraphicFramePr>
              <a:graphicFrameLocks noChangeAspect="1"/>
            </p:cNvGraphicFramePr>
            <p:nvPr/>
          </p:nvGraphicFramePr>
          <p:xfrm>
            <a:off x="2045" y="2544"/>
            <a:ext cx="1143" cy="403"/>
          </p:xfrm>
          <a:graphic>
            <a:graphicData uri="http://schemas.openxmlformats.org/presentationml/2006/ole">
              <mc:AlternateContent xmlns:mc="http://schemas.openxmlformats.org/markup-compatibility/2006">
                <mc:Choice xmlns:v="urn:schemas-microsoft-com:vml" Requires="v">
                  <p:oleObj name="Equation" r:id="rId22" imgW="1117440" imgH="393480" progId="Equation.3">
                    <p:embed/>
                  </p:oleObj>
                </mc:Choice>
                <mc:Fallback>
                  <p:oleObj name="Equation" r:id="rId22" imgW="1117440" imgH="393480" progId="Equation.3">
                    <p:embed/>
                    <p:pic>
                      <p:nvPicPr>
                        <p:cNvPr id="0" name=""/>
                        <p:cNvPicPr>
                          <a:picLocks noChangeAspect="1" noChangeArrowheads="1"/>
                        </p:cNvPicPr>
                        <p:nvPr/>
                      </p:nvPicPr>
                      <p:blipFill>
                        <a:blip r:embed="rId23"/>
                        <a:srcRect/>
                        <a:stretch>
                          <a:fillRect/>
                        </a:stretch>
                      </p:blipFill>
                      <p:spPr bwMode="auto">
                        <a:xfrm>
                          <a:off x="2045" y="2544"/>
                          <a:ext cx="1143" cy="40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8363" name="Group 1083"/>
          <p:cNvGrpSpPr>
            <a:grpSpLocks/>
          </p:cNvGrpSpPr>
          <p:nvPr/>
        </p:nvGrpSpPr>
        <p:grpSpPr bwMode="auto">
          <a:xfrm>
            <a:off x="228600" y="4495800"/>
            <a:ext cx="6218238" cy="715963"/>
            <a:chOff x="144" y="2976"/>
            <a:chExt cx="3917" cy="451"/>
          </a:xfrm>
        </p:grpSpPr>
        <p:sp>
          <p:nvSpPr>
            <p:cNvPr id="98355" name="Text Box 1075"/>
            <p:cNvSpPr txBox="1">
              <a:spLocks noChangeArrowheads="1"/>
            </p:cNvSpPr>
            <p:nvPr/>
          </p:nvSpPr>
          <p:spPr bwMode="auto">
            <a:xfrm>
              <a:off x="144" y="2976"/>
              <a:ext cx="235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cs typeface="Times New Roman" charset="0"/>
                </a:defRPr>
              </a:lvl1pPr>
              <a:lvl2pPr marL="973138" indent="-457200">
                <a:defRPr sz="2400">
                  <a:solidFill>
                    <a:schemeClr val="tx1"/>
                  </a:solidFill>
                  <a:latin typeface="Times New Roman" charset="0"/>
                  <a:cs typeface="Times New Roman" charset="0"/>
                </a:defRPr>
              </a:lvl2pPr>
              <a:lvl3pPr marL="1544638" indent="-457200">
                <a:defRPr sz="2400">
                  <a:solidFill>
                    <a:schemeClr val="tx1"/>
                  </a:solidFill>
                  <a:latin typeface="Times New Roman" charset="0"/>
                  <a:cs typeface="Times New Roman" charset="0"/>
                </a:defRPr>
              </a:lvl3pPr>
              <a:lvl4pPr marL="2116138" indent="-457200">
                <a:defRPr sz="2400">
                  <a:solidFill>
                    <a:schemeClr val="tx1"/>
                  </a:solidFill>
                  <a:latin typeface="Times New Roman" charset="0"/>
                  <a:cs typeface="Times New Roman" charset="0"/>
                </a:defRPr>
              </a:lvl4pPr>
              <a:lvl5pPr marL="2687638" indent="-457200">
                <a:defRPr sz="2400">
                  <a:solidFill>
                    <a:schemeClr val="tx1"/>
                  </a:solidFill>
                  <a:latin typeface="Times New Roman" charset="0"/>
                  <a:cs typeface="Times New Roman" charset="0"/>
                </a:defRPr>
              </a:lvl5pPr>
              <a:lvl6pPr marL="3144838" indent="-457200" fontAlgn="base">
                <a:spcBef>
                  <a:spcPct val="0"/>
                </a:spcBef>
                <a:spcAft>
                  <a:spcPct val="0"/>
                </a:spcAft>
                <a:defRPr sz="2400">
                  <a:solidFill>
                    <a:schemeClr val="tx1"/>
                  </a:solidFill>
                  <a:latin typeface="Times New Roman" charset="0"/>
                  <a:cs typeface="Times New Roman" charset="0"/>
                </a:defRPr>
              </a:lvl6pPr>
              <a:lvl7pPr marL="3602038" indent="-457200" fontAlgn="base">
                <a:spcBef>
                  <a:spcPct val="0"/>
                </a:spcBef>
                <a:spcAft>
                  <a:spcPct val="0"/>
                </a:spcAft>
                <a:defRPr sz="2400">
                  <a:solidFill>
                    <a:schemeClr val="tx1"/>
                  </a:solidFill>
                  <a:latin typeface="Times New Roman" charset="0"/>
                  <a:cs typeface="Times New Roman" charset="0"/>
                </a:defRPr>
              </a:lvl7pPr>
              <a:lvl8pPr marL="4059238" indent="-457200" fontAlgn="base">
                <a:spcBef>
                  <a:spcPct val="0"/>
                </a:spcBef>
                <a:spcAft>
                  <a:spcPct val="0"/>
                </a:spcAft>
                <a:defRPr sz="2400">
                  <a:solidFill>
                    <a:schemeClr val="tx1"/>
                  </a:solidFill>
                  <a:latin typeface="Times New Roman" charset="0"/>
                  <a:cs typeface="Times New Roman" charset="0"/>
                </a:defRPr>
              </a:lvl8pPr>
              <a:lvl9pPr marL="4516438" indent="-457200" fontAlgn="base">
                <a:spcBef>
                  <a:spcPct val="0"/>
                </a:spcBef>
                <a:spcAft>
                  <a:spcPct val="0"/>
                </a:spcAft>
                <a:defRPr sz="2400">
                  <a:solidFill>
                    <a:schemeClr val="tx1"/>
                  </a:solidFill>
                  <a:latin typeface="Times New Roman" charset="0"/>
                  <a:cs typeface="Times New Roman" charset="0"/>
                </a:defRPr>
              </a:lvl9pPr>
            </a:lstStyle>
            <a:p>
              <a:pPr>
                <a:spcBef>
                  <a:spcPct val="50000"/>
                </a:spcBef>
              </a:pPr>
              <a:r>
                <a:rPr lang="en-US" sz="2000"/>
                <a:t>So from the wave vector triangle and the Laue condition we see:</a:t>
              </a:r>
            </a:p>
          </p:txBody>
        </p:sp>
        <p:graphicFrame>
          <p:nvGraphicFramePr>
            <p:cNvPr id="98356" name="Object 1076"/>
            <p:cNvGraphicFramePr>
              <a:graphicFrameLocks noChangeAspect="1"/>
            </p:cNvGraphicFramePr>
            <p:nvPr>
              <p:extLst>
                <p:ext uri="{D42A27DB-BD31-4B8C-83A1-F6EECF244321}">
                  <p14:modId xmlns:p14="http://schemas.microsoft.com/office/powerpoint/2010/main" val="4035620249"/>
                </p:ext>
              </p:extLst>
            </p:nvPr>
          </p:nvGraphicFramePr>
          <p:xfrm>
            <a:off x="2515" y="3024"/>
            <a:ext cx="1546" cy="403"/>
          </p:xfrm>
          <a:graphic>
            <a:graphicData uri="http://schemas.openxmlformats.org/presentationml/2006/ole">
              <mc:AlternateContent xmlns:mc="http://schemas.openxmlformats.org/markup-compatibility/2006">
                <mc:Choice xmlns:v="urn:schemas-microsoft-com:vml" Requires="v">
                  <p:oleObj name="Equation" r:id="rId24" imgW="1511280" imgH="393480" progId="Equation.3">
                    <p:embed/>
                  </p:oleObj>
                </mc:Choice>
                <mc:Fallback>
                  <p:oleObj name="Equation" r:id="rId24" imgW="1511280" imgH="393480" progId="Equation.3">
                    <p:embed/>
                    <p:pic>
                      <p:nvPicPr>
                        <p:cNvPr id="0" name=""/>
                        <p:cNvPicPr>
                          <a:picLocks noChangeAspect="1" noChangeArrowheads="1"/>
                        </p:cNvPicPr>
                        <p:nvPr/>
                      </p:nvPicPr>
                      <p:blipFill>
                        <a:blip r:embed="rId25"/>
                        <a:srcRect/>
                        <a:stretch>
                          <a:fillRect/>
                        </a:stretch>
                      </p:blipFill>
                      <p:spPr bwMode="auto">
                        <a:xfrm>
                          <a:off x="2515" y="3024"/>
                          <a:ext cx="1546" cy="40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8364" name="Group 1084"/>
          <p:cNvGrpSpPr>
            <a:grpSpLocks/>
          </p:cNvGrpSpPr>
          <p:nvPr/>
        </p:nvGrpSpPr>
        <p:grpSpPr bwMode="auto">
          <a:xfrm>
            <a:off x="2438400" y="5486400"/>
            <a:ext cx="4202113" cy="434975"/>
            <a:chOff x="576" y="3696"/>
            <a:chExt cx="2647" cy="274"/>
          </a:xfrm>
        </p:grpSpPr>
        <p:graphicFrame>
          <p:nvGraphicFramePr>
            <p:cNvPr id="98309" name="Object 1029"/>
            <p:cNvGraphicFramePr>
              <a:graphicFrameLocks noChangeAspect="1"/>
            </p:cNvGraphicFramePr>
            <p:nvPr/>
          </p:nvGraphicFramePr>
          <p:xfrm>
            <a:off x="2160" y="3696"/>
            <a:ext cx="1063" cy="274"/>
          </p:xfrm>
          <a:graphic>
            <a:graphicData uri="http://schemas.openxmlformats.org/presentationml/2006/ole">
              <mc:AlternateContent xmlns:mc="http://schemas.openxmlformats.org/markup-compatibility/2006">
                <mc:Choice xmlns:v="urn:schemas-microsoft-com:vml" Requires="v">
                  <p:oleObj name="Equation" r:id="rId26" imgW="888840" imgH="228600" progId="Equation.3">
                    <p:embed/>
                  </p:oleObj>
                </mc:Choice>
                <mc:Fallback>
                  <p:oleObj name="Equation" r:id="rId26" imgW="888840" imgH="228600"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60" y="3696"/>
                          <a:ext cx="1063" cy="274"/>
                        </a:xfrm>
                        <a:prstGeom prst="rect">
                          <a:avLst/>
                        </a:prstGeom>
                        <a:solidFill>
                          <a:schemeClr val="bg1"/>
                        </a:solidFill>
                        <a:ln w="38100">
                          <a:solidFill>
                            <a:srgbClr val="CC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8357" name="Text Box 1077"/>
            <p:cNvSpPr txBox="1">
              <a:spLocks noChangeArrowheads="1"/>
            </p:cNvSpPr>
            <p:nvPr/>
          </p:nvSpPr>
          <p:spPr bwMode="auto">
            <a:xfrm>
              <a:off x="576" y="3696"/>
              <a:ext cx="158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cs typeface="Times New Roman" charset="0"/>
                </a:defRPr>
              </a:lvl1pPr>
              <a:lvl2pPr marL="973138" indent="-457200">
                <a:defRPr sz="2400">
                  <a:solidFill>
                    <a:schemeClr val="tx1"/>
                  </a:solidFill>
                  <a:latin typeface="Times New Roman" charset="0"/>
                  <a:cs typeface="Times New Roman" charset="0"/>
                </a:defRPr>
              </a:lvl2pPr>
              <a:lvl3pPr marL="1544638" indent="-457200">
                <a:defRPr sz="2400">
                  <a:solidFill>
                    <a:schemeClr val="tx1"/>
                  </a:solidFill>
                  <a:latin typeface="Times New Roman" charset="0"/>
                  <a:cs typeface="Times New Roman" charset="0"/>
                </a:defRPr>
              </a:lvl3pPr>
              <a:lvl4pPr marL="2116138" indent="-457200">
                <a:defRPr sz="2400">
                  <a:solidFill>
                    <a:schemeClr val="tx1"/>
                  </a:solidFill>
                  <a:latin typeface="Times New Roman" charset="0"/>
                  <a:cs typeface="Times New Roman" charset="0"/>
                </a:defRPr>
              </a:lvl4pPr>
              <a:lvl5pPr marL="2687638" indent="-457200">
                <a:defRPr sz="2400">
                  <a:solidFill>
                    <a:schemeClr val="tx1"/>
                  </a:solidFill>
                  <a:latin typeface="Times New Roman" charset="0"/>
                  <a:cs typeface="Times New Roman" charset="0"/>
                </a:defRPr>
              </a:lvl5pPr>
              <a:lvl6pPr marL="3144838" indent="-457200" fontAlgn="base">
                <a:spcBef>
                  <a:spcPct val="0"/>
                </a:spcBef>
                <a:spcAft>
                  <a:spcPct val="0"/>
                </a:spcAft>
                <a:defRPr sz="2400">
                  <a:solidFill>
                    <a:schemeClr val="tx1"/>
                  </a:solidFill>
                  <a:latin typeface="Times New Roman" charset="0"/>
                  <a:cs typeface="Times New Roman" charset="0"/>
                </a:defRPr>
              </a:lvl6pPr>
              <a:lvl7pPr marL="3602038" indent="-457200" fontAlgn="base">
                <a:spcBef>
                  <a:spcPct val="0"/>
                </a:spcBef>
                <a:spcAft>
                  <a:spcPct val="0"/>
                </a:spcAft>
                <a:defRPr sz="2400">
                  <a:solidFill>
                    <a:schemeClr val="tx1"/>
                  </a:solidFill>
                  <a:latin typeface="Times New Roman" charset="0"/>
                  <a:cs typeface="Times New Roman" charset="0"/>
                </a:defRPr>
              </a:lvl7pPr>
              <a:lvl8pPr marL="4059238" indent="-457200" fontAlgn="base">
                <a:spcBef>
                  <a:spcPct val="0"/>
                </a:spcBef>
                <a:spcAft>
                  <a:spcPct val="0"/>
                </a:spcAft>
                <a:defRPr sz="2400">
                  <a:solidFill>
                    <a:schemeClr val="tx1"/>
                  </a:solidFill>
                  <a:latin typeface="Times New Roman" charset="0"/>
                  <a:cs typeface="Times New Roman" charset="0"/>
                </a:defRPr>
              </a:lvl8pPr>
              <a:lvl9pPr marL="4516438" indent="-457200" fontAlgn="base">
                <a:spcBef>
                  <a:spcPct val="0"/>
                </a:spcBef>
                <a:spcAft>
                  <a:spcPct val="0"/>
                </a:spcAft>
                <a:defRPr sz="2400">
                  <a:solidFill>
                    <a:schemeClr val="tx1"/>
                  </a:solidFill>
                  <a:latin typeface="Times New Roman" charset="0"/>
                  <a:cs typeface="Times New Roman" charset="0"/>
                </a:defRPr>
              </a:lvl9pPr>
            </a:lstStyle>
            <a:p>
              <a:pPr>
                <a:spcBef>
                  <a:spcPct val="50000"/>
                </a:spcBef>
              </a:pPr>
              <a:r>
                <a:rPr lang="en-US" sz="2000"/>
                <a:t>Leaving </a:t>
              </a:r>
              <a:r>
                <a:rPr lang="en-US" sz="2000" u="sng"/>
                <a:t>Bragg’s law</a:t>
              </a:r>
              <a:r>
                <a:rPr lang="en-US" sz="2000"/>
                <a:t>:</a:t>
              </a:r>
            </a:p>
          </p:txBody>
        </p:sp>
      </p:grpSp>
      <p:graphicFrame>
        <p:nvGraphicFramePr>
          <p:cNvPr id="98358" name="Object 1078"/>
          <p:cNvGraphicFramePr>
            <a:graphicFrameLocks noChangeAspect="1"/>
          </p:cNvGraphicFramePr>
          <p:nvPr/>
        </p:nvGraphicFramePr>
        <p:xfrm>
          <a:off x="6553200" y="4572000"/>
          <a:ext cx="628650" cy="668338"/>
        </p:xfrm>
        <a:graphic>
          <a:graphicData uri="http://schemas.openxmlformats.org/presentationml/2006/ole">
            <mc:AlternateContent xmlns:mc="http://schemas.openxmlformats.org/markup-compatibility/2006">
              <mc:Choice xmlns:v="urn:schemas-microsoft-com:vml" Requires="v">
                <p:oleObj name="Equation" r:id="rId28" imgW="406080" imgH="431640" progId="Equation.3">
                  <p:embed/>
                </p:oleObj>
              </mc:Choice>
              <mc:Fallback>
                <p:oleObj name="Equation" r:id="rId28" imgW="406080" imgH="431640" progId="Equation.3">
                  <p:embed/>
                  <p:pic>
                    <p:nvPicPr>
                      <p:cNvPr id="0" name=""/>
                      <p:cNvPicPr>
                        <a:picLocks noChangeAspect="1" noChangeArrowheads="1"/>
                      </p:cNvPicPr>
                      <p:nvPr/>
                    </p:nvPicPr>
                    <p:blipFill>
                      <a:blip r:embed="rId29"/>
                      <a:srcRect/>
                      <a:stretch>
                        <a:fillRect/>
                      </a:stretch>
                    </p:blipFill>
                    <p:spPr bwMode="auto">
                      <a:xfrm>
                        <a:off x="6553200" y="4572000"/>
                        <a:ext cx="628650" cy="6683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 name="Rectangle 6"/>
          <p:cNvSpPr>
            <a:spLocks noChangeArrowheads="1"/>
          </p:cNvSpPr>
          <p:nvPr/>
        </p:nvSpPr>
        <p:spPr bwMode="auto">
          <a:xfrm>
            <a:off x="0" y="6013360"/>
            <a:ext cx="9144000" cy="769441"/>
          </a:xfrm>
          <a:prstGeom prst="rect">
            <a:avLst/>
          </a:prstGeom>
          <a:noFill/>
          <a:ln w="9525">
            <a:noFill/>
            <a:miter lim="800000"/>
            <a:headEnd/>
            <a:tailEnd/>
          </a:ln>
          <a:effectLst/>
        </p:spPr>
        <p:txBody>
          <a:bodyPr wrap="square">
            <a:spAutoFit/>
          </a:bodyPr>
          <a:lstStyle/>
          <a:p>
            <a:pPr algn="ctr"/>
            <a:r>
              <a:rPr lang="en-US" sz="2200" dirty="0"/>
              <a:t>If the Bragg condition is </a:t>
            </a:r>
            <a:r>
              <a:rPr lang="en-US" sz="2200" i="1" dirty="0">
                <a:solidFill>
                  <a:srgbClr val="FF0000"/>
                </a:solidFill>
              </a:rPr>
              <a:t>not</a:t>
            </a:r>
            <a:r>
              <a:rPr lang="en-US" sz="2200" dirty="0"/>
              <a:t> met, the incoming wave just moves through the lattice and emerges on the other side of the crystal (neglecting absorption) </a:t>
            </a:r>
          </a:p>
        </p:txBody>
      </p:sp>
      <p:graphicFrame>
        <p:nvGraphicFramePr>
          <p:cNvPr id="60" name="Object 59"/>
          <p:cNvGraphicFramePr>
            <a:graphicFrameLocks noChangeAspect="1"/>
          </p:cNvGraphicFramePr>
          <p:nvPr>
            <p:extLst>
              <p:ext uri="{D42A27DB-BD31-4B8C-83A1-F6EECF244321}">
                <p14:modId xmlns:p14="http://schemas.microsoft.com/office/powerpoint/2010/main" val="1562155965"/>
              </p:ext>
            </p:extLst>
          </p:nvPr>
        </p:nvGraphicFramePr>
        <p:xfrm>
          <a:off x="7620000" y="136184"/>
          <a:ext cx="1512888" cy="484187"/>
        </p:xfrm>
        <a:graphic>
          <a:graphicData uri="http://schemas.openxmlformats.org/presentationml/2006/ole">
            <mc:AlternateContent xmlns:mc="http://schemas.openxmlformats.org/markup-compatibility/2006">
              <mc:Choice xmlns:v="urn:schemas-microsoft-com:vml" Requires="v">
                <p:oleObj name="Equation" r:id="rId30" imgW="660240" imgH="253800" progId="Equation.3">
                  <p:embed/>
                </p:oleObj>
              </mc:Choice>
              <mc:Fallback>
                <p:oleObj name="Equation" r:id="rId30" imgW="660240" imgH="253800" progId="Equation.3">
                  <p:embed/>
                  <p:pic>
                    <p:nvPicPr>
                      <p:cNvPr id="0" name=""/>
                      <p:cNvPicPr>
                        <a:picLocks noChangeAspect="1" noChangeArrowheads="1"/>
                      </p:cNvPicPr>
                      <p:nvPr/>
                    </p:nvPicPr>
                    <p:blipFill>
                      <a:blip r:embed="rId31"/>
                      <a:srcRect/>
                      <a:stretch>
                        <a:fillRect/>
                      </a:stretch>
                    </p:blipFill>
                    <p:spPr bwMode="auto">
                      <a:xfrm>
                        <a:off x="7620000" y="136184"/>
                        <a:ext cx="1512888" cy="484187"/>
                      </a:xfrm>
                      <a:prstGeom prst="rect">
                        <a:avLst/>
                      </a:prstGeom>
                      <a:noFill/>
                    </p:spPr>
                  </p:pic>
                </p:oleObj>
              </mc:Fallback>
            </mc:AlternateContent>
          </a:graphicData>
        </a:graphic>
      </p:graphicFrame>
      <p:sp>
        <p:nvSpPr>
          <p:cNvPr id="2" name="TextBox 1"/>
          <p:cNvSpPr txBox="1"/>
          <p:nvPr/>
        </p:nvSpPr>
        <p:spPr>
          <a:xfrm>
            <a:off x="7620000" y="1237412"/>
            <a:ext cx="1494727" cy="738664"/>
          </a:xfrm>
          <a:prstGeom prst="rect">
            <a:avLst/>
          </a:prstGeom>
          <a:noFill/>
        </p:spPr>
        <p:txBody>
          <a:bodyPr wrap="square" rtlCol="0">
            <a:spAutoFit/>
          </a:bodyPr>
          <a:lstStyle/>
          <a:p>
            <a:pPr algn="ctr"/>
            <a:r>
              <a:rPr lang="en-US" sz="1400" dirty="0"/>
              <a:t>Show vector subtraction on the board</a:t>
            </a:r>
          </a:p>
        </p:txBody>
      </p:sp>
      <p:cxnSp>
        <p:nvCxnSpPr>
          <p:cNvPr id="4" name="Straight Arrow Connector 3"/>
          <p:cNvCxnSpPr/>
          <p:nvPr/>
        </p:nvCxnSpPr>
        <p:spPr>
          <a:xfrm>
            <a:off x="5791200" y="2362200"/>
            <a:ext cx="3048000" cy="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sp>
        <p:nvSpPr>
          <p:cNvPr id="5" name="Arc 4"/>
          <p:cNvSpPr/>
          <p:nvPr/>
        </p:nvSpPr>
        <p:spPr>
          <a:xfrm>
            <a:off x="2639124" y="2214563"/>
            <a:ext cx="319088" cy="242887"/>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307" name="Text Box 1027"/>
          <p:cNvSpPr txBox="1">
            <a:spLocks noChangeArrowheads="1"/>
          </p:cNvSpPr>
          <p:nvPr/>
        </p:nvSpPr>
        <p:spPr bwMode="auto">
          <a:xfrm>
            <a:off x="228600" y="381000"/>
            <a:ext cx="8001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cs typeface="Times New Roman" charset="0"/>
              </a:defRPr>
            </a:lvl1pPr>
            <a:lvl2pPr marL="973138" indent="-457200">
              <a:defRPr sz="2400">
                <a:solidFill>
                  <a:schemeClr val="tx1"/>
                </a:solidFill>
                <a:latin typeface="Times New Roman" charset="0"/>
                <a:cs typeface="Times New Roman" charset="0"/>
              </a:defRPr>
            </a:lvl2pPr>
            <a:lvl3pPr marL="1544638" indent="-457200">
              <a:defRPr sz="2400">
                <a:solidFill>
                  <a:schemeClr val="tx1"/>
                </a:solidFill>
                <a:latin typeface="Times New Roman" charset="0"/>
                <a:cs typeface="Times New Roman" charset="0"/>
              </a:defRPr>
            </a:lvl3pPr>
            <a:lvl4pPr marL="2116138" indent="-457200">
              <a:defRPr sz="2400">
                <a:solidFill>
                  <a:schemeClr val="tx1"/>
                </a:solidFill>
                <a:latin typeface="Times New Roman" charset="0"/>
                <a:cs typeface="Times New Roman" charset="0"/>
              </a:defRPr>
            </a:lvl4pPr>
            <a:lvl5pPr marL="2687638" indent="-457200">
              <a:defRPr sz="2400">
                <a:solidFill>
                  <a:schemeClr val="tx1"/>
                </a:solidFill>
                <a:latin typeface="Times New Roman" charset="0"/>
                <a:cs typeface="Times New Roman" charset="0"/>
              </a:defRPr>
            </a:lvl5pPr>
            <a:lvl6pPr marL="3144838" indent="-457200" fontAlgn="base">
              <a:spcBef>
                <a:spcPct val="0"/>
              </a:spcBef>
              <a:spcAft>
                <a:spcPct val="0"/>
              </a:spcAft>
              <a:defRPr sz="2400">
                <a:solidFill>
                  <a:schemeClr val="tx1"/>
                </a:solidFill>
                <a:latin typeface="Times New Roman" charset="0"/>
                <a:cs typeface="Times New Roman" charset="0"/>
              </a:defRPr>
            </a:lvl6pPr>
            <a:lvl7pPr marL="3602038" indent="-457200" fontAlgn="base">
              <a:spcBef>
                <a:spcPct val="0"/>
              </a:spcBef>
              <a:spcAft>
                <a:spcPct val="0"/>
              </a:spcAft>
              <a:defRPr sz="2400">
                <a:solidFill>
                  <a:schemeClr val="tx1"/>
                </a:solidFill>
                <a:latin typeface="Times New Roman" charset="0"/>
                <a:cs typeface="Times New Roman" charset="0"/>
              </a:defRPr>
            </a:lvl7pPr>
            <a:lvl8pPr marL="4059238" indent="-457200" fontAlgn="base">
              <a:spcBef>
                <a:spcPct val="0"/>
              </a:spcBef>
              <a:spcAft>
                <a:spcPct val="0"/>
              </a:spcAft>
              <a:defRPr sz="2400">
                <a:solidFill>
                  <a:schemeClr val="tx1"/>
                </a:solidFill>
                <a:latin typeface="Times New Roman" charset="0"/>
                <a:cs typeface="Times New Roman" charset="0"/>
              </a:defRPr>
            </a:lvl8pPr>
            <a:lvl9pPr marL="4516438" indent="-457200" fontAlgn="base">
              <a:spcBef>
                <a:spcPct val="0"/>
              </a:spcBef>
              <a:spcAft>
                <a:spcPct val="0"/>
              </a:spcAft>
              <a:defRPr sz="2400">
                <a:solidFill>
                  <a:schemeClr val="tx1"/>
                </a:solidFill>
                <a:latin typeface="Times New Roman" charset="0"/>
                <a:cs typeface="Times New Roman" charset="0"/>
              </a:defRPr>
            </a:lvl9pPr>
          </a:lstStyle>
          <a:p>
            <a:pPr>
              <a:spcBef>
                <a:spcPct val="50000"/>
              </a:spcBef>
            </a:pPr>
            <a:r>
              <a:rPr lang="en-US" sz="2200" dirty="0"/>
              <a:t>The magnitude of the scattering vector G depends on the angle between the incident wave vector and the scattered wave vector:</a:t>
            </a:r>
          </a:p>
        </p:txBody>
      </p:sp>
      <p:pic>
        <p:nvPicPr>
          <p:cNvPr id="3" name="Picture 2"/>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498959" y="1177609"/>
            <a:ext cx="4793281" cy="2592704"/>
          </a:xfrm>
          <a:prstGeom prst="rect">
            <a:avLst/>
          </a:prstGeom>
        </p:spPr>
      </p:pic>
      <p:sp>
        <p:nvSpPr>
          <p:cNvPr id="6" name="TextBox 5"/>
          <p:cNvSpPr txBox="1"/>
          <p:nvPr/>
        </p:nvSpPr>
        <p:spPr>
          <a:xfrm>
            <a:off x="2095500" y="3446796"/>
            <a:ext cx="1371600" cy="369332"/>
          </a:xfrm>
          <a:prstGeom prst="rect">
            <a:avLst/>
          </a:prstGeom>
          <a:noFill/>
        </p:spPr>
        <p:txBody>
          <a:bodyPr wrap="square" rtlCol="0">
            <a:spAutoFit/>
          </a:bodyPr>
          <a:lstStyle/>
          <a:p>
            <a:r>
              <a:rPr lang="en-US" dirty="0">
                <a:solidFill>
                  <a:srgbClr val="FF0000"/>
                </a:solidFill>
                <a:sym typeface="Symbol" panose="05050102010706020507" pitchFamily="18" charset="2"/>
              </a:rPr>
              <a:t>=/2</a:t>
            </a:r>
            <a:endParaRPr lang="en-US" dirty="0">
              <a:solidFill>
                <a:srgbClr val="FF0000"/>
              </a:solidFill>
            </a:endParaRPr>
          </a:p>
        </p:txBody>
      </p:sp>
      <p:sp>
        <p:nvSpPr>
          <p:cNvPr id="7" name="Rectangle 6"/>
          <p:cNvSpPr/>
          <p:nvPr/>
        </p:nvSpPr>
        <p:spPr>
          <a:xfrm>
            <a:off x="5410200" y="4572000"/>
            <a:ext cx="1042988" cy="625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3"/>
          <a:stretch>
            <a:fillRect/>
          </a:stretch>
        </p:blipFill>
        <p:spPr>
          <a:xfrm>
            <a:off x="7256462" y="4184559"/>
            <a:ext cx="1937957" cy="1618856"/>
          </a:xfrm>
          <a:prstGeom prst="rect">
            <a:avLst/>
          </a:prstGeom>
        </p:spPr>
      </p:pic>
    </p:spTree>
    <p:extLst>
      <p:ext uri="{BB962C8B-B14F-4D97-AF65-F5344CB8AC3E}">
        <p14:creationId xmlns:p14="http://schemas.microsoft.com/office/powerpoint/2010/main" val="2155121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07"/>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60"/>
                                        </p:tgtEl>
                                        <p:attrNameLst>
                                          <p:attrName>style.visibility</p:attrName>
                                        </p:attrNameLst>
                                      </p:cBhvr>
                                      <p:to>
                                        <p:strVal val="visible"/>
                                      </p:to>
                                    </p:set>
                                    <p:anim calcmode="lin" valueType="num">
                                      <p:cBhvr additive="base">
                                        <p:cTn id="9" dur="500" fill="hold"/>
                                        <p:tgtEl>
                                          <p:spTgt spid="60"/>
                                        </p:tgtEl>
                                        <p:attrNameLst>
                                          <p:attrName>ppt_x</p:attrName>
                                        </p:attrNameLst>
                                      </p:cBhvr>
                                      <p:tavLst>
                                        <p:tav tm="0">
                                          <p:val>
                                            <p:strVal val="#ppt_x"/>
                                          </p:val>
                                        </p:tav>
                                        <p:tav tm="100000">
                                          <p:val>
                                            <p:strVal val="#ppt_x"/>
                                          </p:val>
                                        </p:tav>
                                      </p:tavLst>
                                    </p:anim>
                                    <p:anim calcmode="lin" valueType="num">
                                      <p:cBhvr additive="base">
                                        <p:cTn id="10"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98361"/>
                                        </p:tgtEl>
                                        <p:attrNameLst>
                                          <p:attrName>style.visibility</p:attrName>
                                        </p:attrNameLst>
                                      </p:cBhvr>
                                      <p:to>
                                        <p:strVal val="visible"/>
                                      </p:to>
                                    </p:set>
                                    <p:animEffect transition="in" filter="dissolve">
                                      <p:cBhvr>
                                        <p:cTn id="15" dur="500"/>
                                        <p:tgtEl>
                                          <p:spTgt spid="98361"/>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8310"/>
                                        </p:tgtEl>
                                        <p:attrNameLst>
                                          <p:attrName>style.visibility</p:attrName>
                                        </p:attrNameLst>
                                      </p:cBhvr>
                                      <p:to>
                                        <p:strVal val="visible"/>
                                      </p:to>
                                    </p:set>
                                    <p:animEffect transition="in" filter="dissolve">
                                      <p:cBhvr>
                                        <p:cTn id="22" dur="500"/>
                                        <p:tgtEl>
                                          <p:spTgt spid="983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98362"/>
                                        </p:tgtEl>
                                        <p:attrNameLst>
                                          <p:attrName>style.visibility</p:attrName>
                                        </p:attrNameLst>
                                      </p:cBhvr>
                                      <p:to>
                                        <p:strVal val="visible"/>
                                      </p:to>
                                    </p:set>
                                    <p:anim calcmode="lin" valueType="num">
                                      <p:cBhvr additive="base">
                                        <p:cTn id="27" dur="500" fill="hold"/>
                                        <p:tgtEl>
                                          <p:spTgt spid="98362"/>
                                        </p:tgtEl>
                                        <p:attrNameLst>
                                          <p:attrName>ppt_x</p:attrName>
                                        </p:attrNameLst>
                                      </p:cBhvr>
                                      <p:tavLst>
                                        <p:tav tm="0">
                                          <p:val>
                                            <p:strVal val="#ppt_x"/>
                                          </p:val>
                                        </p:tav>
                                        <p:tav tm="100000">
                                          <p:val>
                                            <p:strVal val="#ppt_x"/>
                                          </p:val>
                                        </p:tav>
                                      </p:tavLst>
                                    </p:anim>
                                    <p:anim calcmode="lin" valueType="num">
                                      <p:cBhvr additive="base">
                                        <p:cTn id="28" dur="500" fill="hold"/>
                                        <p:tgtEl>
                                          <p:spTgt spid="9836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8363"/>
                                        </p:tgtEl>
                                        <p:attrNameLst>
                                          <p:attrName>style.visibility</p:attrName>
                                        </p:attrNameLst>
                                      </p:cBhvr>
                                      <p:to>
                                        <p:strVal val="visible"/>
                                      </p:to>
                                    </p:set>
                                  </p:childTnLst>
                                </p:cTn>
                              </p:par>
                              <p:par>
                                <p:cTn id="33" presetID="22" presetClass="entr" presetSubtype="8"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xit"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childTnLst>
                                </p:cTn>
                              </p:par>
                              <p:par>
                                <p:cTn id="46" presetID="2" presetClass="entr" presetSubtype="2" fill="hold" nodeType="withEffect">
                                  <p:stCondLst>
                                    <p:cond delay="0"/>
                                  </p:stCondLst>
                                  <p:childTnLst>
                                    <p:set>
                                      <p:cBhvr>
                                        <p:cTn id="47" dur="1" fill="hold">
                                          <p:stCondLst>
                                            <p:cond delay="0"/>
                                          </p:stCondLst>
                                        </p:cTn>
                                        <p:tgtEl>
                                          <p:spTgt spid="98358"/>
                                        </p:tgtEl>
                                        <p:attrNameLst>
                                          <p:attrName>style.visibility</p:attrName>
                                        </p:attrNameLst>
                                      </p:cBhvr>
                                      <p:to>
                                        <p:strVal val="visible"/>
                                      </p:to>
                                    </p:set>
                                    <p:anim calcmode="lin" valueType="num">
                                      <p:cBhvr additive="base">
                                        <p:cTn id="48" dur="500" fill="hold"/>
                                        <p:tgtEl>
                                          <p:spTgt spid="98358"/>
                                        </p:tgtEl>
                                        <p:attrNameLst>
                                          <p:attrName>ppt_x</p:attrName>
                                        </p:attrNameLst>
                                      </p:cBhvr>
                                      <p:tavLst>
                                        <p:tav tm="0">
                                          <p:val>
                                            <p:strVal val="1+#ppt_w/2"/>
                                          </p:val>
                                        </p:tav>
                                        <p:tav tm="100000">
                                          <p:val>
                                            <p:strVal val="#ppt_x"/>
                                          </p:val>
                                        </p:tav>
                                      </p:tavLst>
                                    </p:anim>
                                    <p:anim calcmode="lin" valueType="num">
                                      <p:cBhvr additive="base">
                                        <p:cTn id="49" dur="500" fill="hold"/>
                                        <p:tgtEl>
                                          <p:spTgt spid="98358"/>
                                        </p:tgtEl>
                                        <p:attrNameLst>
                                          <p:attrName>ppt_y</p:attrName>
                                        </p:attrNameLst>
                                      </p:cBhvr>
                                      <p:tavLst>
                                        <p:tav tm="0">
                                          <p:val>
                                            <p:strVal val="#ppt_y"/>
                                          </p:val>
                                        </p:tav>
                                        <p:tav tm="100000">
                                          <p:val>
                                            <p:strVal val="#ppt_y"/>
                                          </p:val>
                                        </p:tav>
                                      </p:tavLst>
                                    </p:anim>
                                  </p:childTnLst>
                                </p:cTn>
                              </p:par>
                              <p:par>
                                <p:cTn id="50" presetID="1" presetClass="entr" presetSubtype="0"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98364"/>
                                        </p:tgtEl>
                                        <p:attrNameLst>
                                          <p:attrName>style.visibility</p:attrName>
                                        </p:attrNameLst>
                                      </p:cBhvr>
                                      <p:to>
                                        <p:strVal val="visible"/>
                                      </p:to>
                                    </p:set>
                                    <p:anim calcmode="lin" valueType="num">
                                      <p:cBhvr additive="base">
                                        <p:cTn id="56" dur="500" fill="hold"/>
                                        <p:tgtEl>
                                          <p:spTgt spid="98364"/>
                                        </p:tgtEl>
                                        <p:attrNameLst>
                                          <p:attrName>ppt_x</p:attrName>
                                        </p:attrNameLst>
                                      </p:cBhvr>
                                      <p:tavLst>
                                        <p:tav tm="0">
                                          <p:val>
                                            <p:strVal val="#ppt_x"/>
                                          </p:val>
                                        </p:tav>
                                        <p:tav tm="100000">
                                          <p:val>
                                            <p:strVal val="#ppt_x"/>
                                          </p:val>
                                        </p:tav>
                                      </p:tavLst>
                                    </p:anim>
                                    <p:anim calcmode="lin" valueType="num">
                                      <p:cBhvr additive="base">
                                        <p:cTn id="57" dur="500" fill="hold"/>
                                        <p:tgtEl>
                                          <p:spTgt spid="98364"/>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0" grpId="0" autoUpdateAnimBg="0"/>
      <p:bldP spid="59" grpId="0"/>
      <p:bldP spid="2" grpId="0"/>
      <p:bldP spid="98307" grpId="0"/>
      <p:bldP spid="6"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r>
              <a:rPr lang="en-US" sz="4000" b="1" dirty="0">
                <a:solidFill>
                  <a:schemeClr val="accent2"/>
                </a:solidFill>
                <a:latin typeface="Book Antiqua" pitchFamily="18" charset="0"/>
              </a:rPr>
              <a:t>How does this limit </a:t>
            </a:r>
            <a:r>
              <a:rPr lang="en-US" sz="4000" b="1" dirty="0">
                <a:solidFill>
                  <a:schemeClr val="accent2"/>
                </a:solidFill>
                <a:latin typeface="Book Antiqua" pitchFamily="18" charset="0"/>
                <a:sym typeface="Symbol" panose="05050102010706020507" pitchFamily="18" charset="2"/>
              </a:rPr>
              <a:t></a:t>
            </a:r>
            <a:r>
              <a:rPr lang="en-US" sz="4000" b="1" dirty="0">
                <a:solidFill>
                  <a:schemeClr val="accent2"/>
                </a:solidFill>
                <a:latin typeface="Book Antiqua" pitchFamily="18" charset="0"/>
              </a:rPr>
              <a:t>?</a:t>
            </a:r>
            <a:endParaRPr lang="tr-TR" sz="4000" b="1" dirty="0">
              <a:solidFill>
                <a:schemeClr val="accent2"/>
              </a:solidFill>
              <a:latin typeface="Book Antiqua" pitchFamily="18" charset="0"/>
            </a:endParaRPr>
          </a:p>
        </p:txBody>
      </p:sp>
      <p:sp>
        <p:nvSpPr>
          <p:cNvPr id="322563" name="Rectangle 3"/>
          <p:cNvSpPr>
            <a:spLocks noGrp="1" noChangeArrowheads="1"/>
          </p:cNvSpPr>
          <p:nvPr>
            <p:ph type="body" sz="half" idx="1"/>
          </p:nvPr>
        </p:nvSpPr>
        <p:spPr>
          <a:xfrm>
            <a:off x="323850" y="2492375"/>
            <a:ext cx="8820150" cy="4365625"/>
          </a:xfrm>
        </p:spPr>
        <p:txBody>
          <a:bodyPr>
            <a:normAutofit/>
          </a:bodyPr>
          <a:lstStyle/>
          <a:p>
            <a:pPr marL="381000" indent="-381000" algn="ctr">
              <a:lnSpc>
                <a:spcPct val="90000"/>
              </a:lnSpc>
              <a:buFont typeface="Wingdings" pitchFamily="2" charset="2"/>
              <a:buNone/>
            </a:pPr>
            <a:r>
              <a:rPr lang="tr-TR" sz="2200" dirty="0"/>
              <a:t>where, d is the spacing of the planes and n is the order of diffraction.</a:t>
            </a:r>
          </a:p>
          <a:p>
            <a:pPr marL="381000" indent="-381000" algn="ctr">
              <a:lnSpc>
                <a:spcPct val="90000"/>
              </a:lnSpc>
              <a:buFont typeface="Wingdings" pitchFamily="2" charset="2"/>
              <a:buNone/>
            </a:pPr>
            <a:endParaRPr lang="tr-TR" sz="2200" dirty="0"/>
          </a:p>
          <a:p>
            <a:pPr marL="381000" indent="-381000" algn="just">
              <a:lnSpc>
                <a:spcPct val="90000"/>
              </a:lnSpc>
            </a:pPr>
            <a:r>
              <a:rPr lang="tr-TR" sz="2800" dirty="0"/>
              <a:t>Bragg reflection can only occur for wavelength </a:t>
            </a:r>
          </a:p>
          <a:p>
            <a:pPr marL="381000" indent="-381000" algn="just">
              <a:lnSpc>
                <a:spcPct val="90000"/>
              </a:lnSpc>
            </a:pPr>
            <a:endParaRPr lang="tr-TR" sz="2200" dirty="0"/>
          </a:p>
          <a:p>
            <a:pPr marL="381000" indent="-381000" algn="just">
              <a:lnSpc>
                <a:spcPct val="90000"/>
              </a:lnSpc>
            </a:pPr>
            <a:endParaRPr lang="tr-TR" sz="2200" dirty="0"/>
          </a:p>
          <a:p>
            <a:pPr marL="381000" indent="-381000" algn="just">
              <a:lnSpc>
                <a:spcPct val="90000"/>
              </a:lnSpc>
            </a:pPr>
            <a:endParaRPr lang="en-US" sz="2200" dirty="0"/>
          </a:p>
          <a:p>
            <a:pPr marL="381000" indent="-381000">
              <a:lnSpc>
                <a:spcPct val="90000"/>
              </a:lnSpc>
            </a:pPr>
            <a:r>
              <a:rPr lang="tr-TR" sz="4000" dirty="0"/>
              <a:t>This is why we cannot use visible light. No diffraction occurs when the above condition is not satisfied.</a:t>
            </a:r>
          </a:p>
        </p:txBody>
      </p:sp>
      <p:graphicFrame>
        <p:nvGraphicFramePr>
          <p:cNvPr id="322566" name="Object 6"/>
          <p:cNvGraphicFramePr>
            <a:graphicFrameLocks noGrp="1" noChangeAspect="1"/>
          </p:cNvGraphicFramePr>
          <p:nvPr>
            <p:ph sz="quarter" idx="3"/>
          </p:nvPr>
        </p:nvGraphicFramePr>
        <p:xfrm>
          <a:off x="3233738" y="1557338"/>
          <a:ext cx="3036887" cy="719137"/>
        </p:xfrm>
        <a:graphic>
          <a:graphicData uri="http://schemas.openxmlformats.org/presentationml/2006/ole">
            <mc:AlternateContent xmlns:mc="http://schemas.openxmlformats.org/markup-compatibility/2006">
              <mc:Choice xmlns:v="urn:schemas-microsoft-com:vml" Requires="v">
                <p:oleObj name="Equation" r:id="rId3" imgW="965160" imgH="228600" progId="Equation.3">
                  <p:embed/>
                </p:oleObj>
              </mc:Choice>
              <mc:Fallback>
                <p:oleObj name="Equation" r:id="rId3" imgW="965160" imgH="228600" progId="Equation.3">
                  <p:embed/>
                  <p:pic>
                    <p:nvPicPr>
                      <p:cNvPr id="0" name=""/>
                      <p:cNvPicPr>
                        <a:picLocks noChangeAspect="1" noChangeArrowheads="1"/>
                      </p:cNvPicPr>
                      <p:nvPr/>
                    </p:nvPicPr>
                    <p:blipFill>
                      <a:blip r:embed="rId4"/>
                      <a:srcRect/>
                      <a:stretch>
                        <a:fillRect/>
                      </a:stretch>
                    </p:blipFill>
                    <p:spPr bwMode="auto">
                      <a:xfrm>
                        <a:off x="3233738" y="1557338"/>
                        <a:ext cx="303688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2573" name="Object 13"/>
          <p:cNvGraphicFramePr>
            <a:graphicFrameLocks noChangeAspect="1"/>
          </p:cNvGraphicFramePr>
          <p:nvPr/>
        </p:nvGraphicFramePr>
        <p:xfrm>
          <a:off x="3132138" y="3789363"/>
          <a:ext cx="1728787" cy="631825"/>
        </p:xfrm>
        <a:graphic>
          <a:graphicData uri="http://schemas.openxmlformats.org/presentationml/2006/ole">
            <mc:AlternateContent xmlns:mc="http://schemas.openxmlformats.org/markup-compatibility/2006">
              <mc:Choice xmlns:v="urn:schemas-microsoft-com:vml" Requires="v">
                <p:oleObj name="Denklem" r:id="rId5" imgW="545760" imgH="177480" progId="Equation.3">
                  <p:embed/>
                </p:oleObj>
              </mc:Choice>
              <mc:Fallback>
                <p:oleObj name="Denklem" r:id="rId5" imgW="54576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138" y="3789363"/>
                        <a:ext cx="1728787" cy="63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Picture 13"/>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7669213" y="3288487"/>
            <a:ext cx="1298575" cy="1633575"/>
          </a:xfrm>
          <a:prstGeom prst="rect">
            <a:avLst/>
          </a:prstGeom>
          <a:noFill/>
          <a:ln w="9525" algn="ctr">
            <a:noFill/>
            <a:miter lim="800000"/>
            <a:headEnd/>
            <a:tailEnd/>
          </a:ln>
          <a:effectLst/>
        </p:spPr>
      </p:pic>
    </p:spTree>
    <p:extLst>
      <p:ext uri="{BB962C8B-B14F-4D97-AF65-F5344CB8AC3E}">
        <p14:creationId xmlns:p14="http://schemas.microsoft.com/office/powerpoint/2010/main" val="78780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256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256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257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2971800" y="274638"/>
            <a:ext cx="5715000" cy="1143000"/>
          </a:xfrm>
        </p:spPr>
        <p:txBody>
          <a:bodyPr>
            <a:normAutofit fontScale="90000"/>
          </a:bodyPr>
          <a:lstStyle/>
          <a:p>
            <a:r>
              <a:rPr lang="tr-TR" sz="3600" b="1" dirty="0">
                <a:latin typeface="Book Antiqua" pitchFamily="18" charset="0"/>
              </a:rPr>
              <a:t>Application</a:t>
            </a:r>
            <a:r>
              <a:rPr lang="en-US" sz="3600" b="1" dirty="0">
                <a:latin typeface="Book Antiqua" pitchFamily="18" charset="0"/>
              </a:rPr>
              <a:t>s</a:t>
            </a:r>
            <a:r>
              <a:rPr lang="tr-TR" sz="3600" b="1" dirty="0">
                <a:latin typeface="Book Antiqua" pitchFamily="18" charset="0"/>
              </a:rPr>
              <a:t> of XRD</a:t>
            </a:r>
            <a:br>
              <a:rPr lang="en-US" sz="3600" b="1" dirty="0">
                <a:latin typeface="Book Antiqua" pitchFamily="18" charset="0"/>
              </a:rPr>
            </a:br>
            <a:r>
              <a:rPr lang="en-US" sz="3600" b="1" dirty="0">
                <a:latin typeface="Book Antiqua" pitchFamily="18" charset="0"/>
              </a:rPr>
              <a:t>(X-ray diffraction)</a:t>
            </a:r>
            <a:endParaRPr lang="tr-TR" sz="3600" b="1" dirty="0">
              <a:latin typeface="Book Antiqua" pitchFamily="18" charset="0"/>
            </a:endParaRPr>
          </a:p>
        </p:txBody>
      </p:sp>
      <p:sp>
        <p:nvSpPr>
          <p:cNvPr id="280579" name="Rectangle 3"/>
          <p:cNvSpPr>
            <a:spLocks noGrp="1" noChangeArrowheads="1"/>
          </p:cNvSpPr>
          <p:nvPr>
            <p:ph type="body" idx="1"/>
          </p:nvPr>
        </p:nvSpPr>
        <p:spPr>
          <a:xfrm>
            <a:off x="152400" y="2438400"/>
            <a:ext cx="8748712" cy="3467100"/>
          </a:xfrm>
        </p:spPr>
        <p:txBody>
          <a:bodyPr>
            <a:noAutofit/>
          </a:bodyPr>
          <a:lstStyle/>
          <a:p>
            <a:pPr marL="762000" indent="-762000" algn="just">
              <a:lnSpc>
                <a:spcPct val="90000"/>
              </a:lnSpc>
              <a:buSzPct val="90000"/>
              <a:buFont typeface="Wingdings" pitchFamily="2" charset="2"/>
              <a:buAutoNum type="arabicPeriod"/>
            </a:pPr>
            <a:r>
              <a:rPr lang="en-US" sz="3000" dirty="0"/>
              <a:t>Determination of the </a:t>
            </a:r>
            <a:r>
              <a:rPr lang="en-US" sz="3000" b="1" dirty="0">
                <a:solidFill>
                  <a:srgbClr val="FF0000"/>
                </a:solidFill>
              </a:rPr>
              <a:t>structure</a:t>
            </a:r>
            <a:r>
              <a:rPr lang="en-US" sz="3000" dirty="0"/>
              <a:t> and </a:t>
            </a:r>
            <a:r>
              <a:rPr lang="en-US" sz="3000" b="1" dirty="0">
                <a:solidFill>
                  <a:srgbClr val="FF0000"/>
                </a:solidFill>
              </a:rPr>
              <a:t>periodicity</a:t>
            </a:r>
            <a:r>
              <a:rPr lang="en-US" sz="3000" dirty="0"/>
              <a:t> of crystalline materials</a:t>
            </a:r>
          </a:p>
          <a:p>
            <a:pPr marL="762000" indent="-762000" algn="just">
              <a:lnSpc>
                <a:spcPct val="90000"/>
              </a:lnSpc>
              <a:buSzPct val="90000"/>
              <a:buFont typeface="Wingdings" pitchFamily="2" charset="2"/>
              <a:buAutoNum type="arabicPeriod"/>
            </a:pPr>
            <a:r>
              <a:rPr lang="en-US" sz="3000" dirty="0"/>
              <a:t>Determination of the </a:t>
            </a:r>
            <a:r>
              <a:rPr lang="en-US" sz="3000" b="1" dirty="0">
                <a:solidFill>
                  <a:srgbClr val="FF0000"/>
                </a:solidFill>
              </a:rPr>
              <a:t>orientation</a:t>
            </a:r>
            <a:r>
              <a:rPr lang="en-US" sz="3000" dirty="0"/>
              <a:t> of single crystals</a:t>
            </a:r>
          </a:p>
          <a:p>
            <a:pPr marL="762000" indent="-762000" algn="just">
              <a:lnSpc>
                <a:spcPct val="90000"/>
              </a:lnSpc>
              <a:buSzPct val="90000"/>
              <a:buFont typeface="Wingdings" pitchFamily="2" charset="2"/>
              <a:buAutoNum type="arabicPeriod"/>
            </a:pPr>
            <a:r>
              <a:rPr lang="en-US" sz="3000" dirty="0"/>
              <a:t>Differentiation between crystalline and </a:t>
            </a:r>
            <a:r>
              <a:rPr lang="en-US" sz="3000" b="1" dirty="0">
                <a:solidFill>
                  <a:srgbClr val="FF0000"/>
                </a:solidFill>
              </a:rPr>
              <a:t>amorphous</a:t>
            </a:r>
            <a:r>
              <a:rPr lang="en-US" sz="3000" dirty="0"/>
              <a:t> materials, or if </a:t>
            </a:r>
            <a:r>
              <a:rPr lang="en-US" sz="3000" b="1" dirty="0">
                <a:solidFill>
                  <a:srgbClr val="FF0000"/>
                </a:solidFill>
              </a:rPr>
              <a:t>secondary phases</a:t>
            </a:r>
          </a:p>
          <a:p>
            <a:pPr marL="762000" indent="-762000" algn="just">
              <a:lnSpc>
                <a:spcPct val="90000"/>
              </a:lnSpc>
              <a:buSzPct val="90000"/>
              <a:buFont typeface="Wingdings" pitchFamily="2" charset="2"/>
              <a:buAutoNum type="arabicPeriod"/>
            </a:pPr>
            <a:r>
              <a:rPr lang="en-US" sz="3000" dirty="0"/>
              <a:t>Measurement of (epitaxial) </a:t>
            </a:r>
            <a:r>
              <a:rPr lang="en-US" sz="3000" b="1" dirty="0">
                <a:solidFill>
                  <a:srgbClr val="FF0000"/>
                </a:solidFill>
              </a:rPr>
              <a:t>strain</a:t>
            </a:r>
            <a:r>
              <a:rPr lang="en-US" sz="3000" dirty="0"/>
              <a:t> </a:t>
            </a:r>
          </a:p>
          <a:p>
            <a:pPr marL="762000" indent="-762000" algn="just">
              <a:lnSpc>
                <a:spcPct val="90000"/>
              </a:lnSpc>
              <a:buSzPct val="90000"/>
              <a:buFont typeface="Wingdings" pitchFamily="2" charset="2"/>
              <a:buAutoNum type="arabicPeriod"/>
            </a:pPr>
            <a:r>
              <a:rPr lang="en-US" sz="3000" dirty="0"/>
              <a:t>Determination of </a:t>
            </a:r>
            <a:r>
              <a:rPr lang="en-US" sz="3000" b="1" dirty="0">
                <a:solidFill>
                  <a:srgbClr val="FF0000"/>
                </a:solidFill>
              </a:rPr>
              <a:t>electron distribution </a:t>
            </a:r>
            <a:r>
              <a:rPr lang="en-US" sz="3000" dirty="0"/>
              <a:t>within the atoms,</a:t>
            </a:r>
            <a:r>
              <a:rPr lang="tr-TR" sz="3000" dirty="0"/>
              <a:t> </a:t>
            </a:r>
            <a:r>
              <a:rPr lang="en-US" sz="3000" dirty="0"/>
              <a:t>and throughout the unit cell (harder)</a:t>
            </a:r>
          </a:p>
          <a:p>
            <a:pPr marL="762000" indent="-762000" algn="just">
              <a:lnSpc>
                <a:spcPct val="90000"/>
              </a:lnSpc>
              <a:buSzPct val="90000"/>
              <a:buFont typeface="Wingdings" pitchFamily="2" charset="2"/>
              <a:buAutoNum type="arabicPeriod"/>
            </a:pPr>
            <a:r>
              <a:rPr lang="en-US" sz="3000" dirty="0"/>
              <a:t>Measurement of layer </a:t>
            </a:r>
            <a:r>
              <a:rPr lang="en-US" sz="3000" b="1" dirty="0">
                <a:solidFill>
                  <a:srgbClr val="FF0000"/>
                </a:solidFill>
              </a:rPr>
              <a:t>thickness </a:t>
            </a:r>
            <a:r>
              <a:rPr lang="en-US" sz="3000" dirty="0"/>
              <a:t>(related XRR)</a:t>
            </a:r>
          </a:p>
          <a:p>
            <a:pPr marL="0" indent="0" algn="just">
              <a:lnSpc>
                <a:spcPct val="90000"/>
              </a:lnSpc>
              <a:buSzPct val="90000"/>
              <a:buNone/>
            </a:pPr>
            <a:endParaRPr lang="en-US" sz="3000" dirty="0"/>
          </a:p>
        </p:txBody>
      </p:sp>
      <p:sp>
        <p:nvSpPr>
          <p:cNvPr id="280582" name="Rectangle 6"/>
          <p:cNvSpPr>
            <a:spLocks noChangeArrowheads="1"/>
          </p:cNvSpPr>
          <p:nvPr/>
        </p:nvSpPr>
        <p:spPr bwMode="auto">
          <a:xfrm>
            <a:off x="2438400" y="1295400"/>
            <a:ext cx="6705600" cy="660400"/>
          </a:xfrm>
          <a:prstGeom prst="rect">
            <a:avLst/>
          </a:prstGeom>
          <a:noFill/>
          <a:ln w="9525">
            <a:noFill/>
            <a:miter lim="800000"/>
            <a:headEnd/>
            <a:tailEnd/>
          </a:ln>
          <a:effectLst/>
        </p:spPr>
        <p:txBody>
          <a:bodyPr/>
          <a:lstStyle/>
          <a:p>
            <a:pPr algn="ctr"/>
            <a:r>
              <a:rPr lang="tr-TR" sz="2600" dirty="0"/>
              <a:t> </a:t>
            </a:r>
            <a:r>
              <a:rPr lang="en-US" sz="2600" dirty="0"/>
              <a:t>XRD is a nondestructive and cheap technique</a:t>
            </a:r>
            <a:r>
              <a:rPr lang="tr-TR" sz="2600" dirty="0"/>
              <a:t>. Some of the uses of x-ray diffraction are</a:t>
            </a:r>
            <a:r>
              <a:rPr lang="en-US" sz="2600" dirty="0"/>
              <a:t>:</a:t>
            </a:r>
          </a:p>
        </p:txBody>
      </p:sp>
      <p:pic>
        <p:nvPicPr>
          <p:cNvPr id="6" name="Picture 3"/>
          <p:cNvPicPr>
            <a:picLocks noChangeAspect="1" noChangeArrowheads="1"/>
          </p:cNvPicPr>
          <p:nvPr/>
        </p:nvPicPr>
        <p:blipFill>
          <a:blip r:embed="rId3"/>
          <a:srcRect/>
          <a:stretch>
            <a:fillRect/>
          </a:stretch>
        </p:blipFill>
        <p:spPr bwMode="auto">
          <a:xfrm>
            <a:off x="76200" y="65654"/>
            <a:ext cx="2362200" cy="2372746"/>
          </a:xfrm>
          <a:prstGeom prst="rect">
            <a:avLst/>
          </a:prstGeom>
          <a:noFill/>
          <a:ln w="9525">
            <a:noFill/>
            <a:miter lim="800000"/>
            <a:headEnd/>
            <a:tailEnd/>
          </a:ln>
          <a:effectLst/>
        </p:spPr>
      </p:pic>
    </p:spTree>
    <p:extLst>
      <p:ext uri="{BB962C8B-B14F-4D97-AF65-F5344CB8AC3E}">
        <p14:creationId xmlns:p14="http://schemas.microsoft.com/office/powerpoint/2010/main" val="157299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05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057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057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057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057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057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057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05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8" grpId="0"/>
      <p:bldP spid="280579" grpId="0" build="p"/>
      <p:bldP spid="28058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9E6223-EC24-46BC-A934-767EFE29CF4D}"/>
              </a:ext>
            </a:extLst>
          </p:cNvPr>
          <p:cNvSpPr/>
          <p:nvPr/>
        </p:nvSpPr>
        <p:spPr>
          <a:xfrm>
            <a:off x="1376819" y="4882612"/>
            <a:ext cx="7772400" cy="1983428"/>
          </a:xfrm>
          <a:prstGeom prst="rect">
            <a:avLst/>
          </a:prstGeom>
        </p:spPr>
        <p:txBody>
          <a:bodyPr wrap="square">
            <a:spAutoFit/>
          </a:bodyPr>
          <a:lstStyle/>
          <a:p>
            <a:pPr marR="0" lvl="0" algn="ctr">
              <a:lnSpc>
                <a:spcPct val="115000"/>
              </a:lnSpc>
              <a:spcBef>
                <a:spcPts val="0"/>
              </a:spcBef>
              <a:spcAft>
                <a:spcPts val="0"/>
              </a:spcAft>
            </a:pPr>
            <a:r>
              <a:rPr lang="en-US"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Diffraction pattern for a film on a substrate. </a:t>
            </a:r>
            <a:r>
              <a:rPr lang="en-US" sz="105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Both the STO substrate and LSAT film are perovskites. You would calculate the lattice parameters of both (a </a:t>
            </a:r>
            <a:r>
              <a:rPr lang="en-US" baseline="-25000" dirty="0">
                <a:latin typeface="Times New Roman" panose="02020603050405020304" pitchFamily="18" charset="0"/>
                <a:ea typeface="Calibri" panose="020F0502020204030204" pitchFamily="34" charset="0"/>
                <a:cs typeface="Times New Roman" panose="02020603050405020304" pitchFamily="18" charset="0"/>
              </a:rPr>
              <a:t>STO</a:t>
            </a:r>
            <a:r>
              <a:rPr lang="en-US" dirty="0">
                <a:latin typeface="Times New Roman" panose="02020603050405020304" pitchFamily="18" charset="0"/>
                <a:ea typeface="Calibri" panose="020F0502020204030204" pitchFamily="34" charset="0"/>
                <a:cs typeface="Times New Roman" panose="02020603050405020304" pitchFamily="18" charset="0"/>
              </a:rPr>
              <a:t> and a </a:t>
            </a:r>
            <a:r>
              <a:rPr lang="en-US" baseline="-25000" dirty="0">
                <a:latin typeface="Times New Roman" panose="02020603050405020304" pitchFamily="18" charset="0"/>
                <a:ea typeface="Calibri" panose="020F0502020204030204" pitchFamily="34" charset="0"/>
                <a:cs typeface="Times New Roman" panose="02020603050405020304" pitchFamily="18" charset="0"/>
              </a:rPr>
              <a:t>LSAT</a:t>
            </a:r>
            <a:r>
              <a:rPr lang="en-US" dirty="0">
                <a:latin typeface="Times New Roman" panose="02020603050405020304" pitchFamily="18" charset="0"/>
                <a:ea typeface="Calibri" panose="020F0502020204030204" pitchFamily="34" charset="0"/>
                <a:cs typeface="Times New Roman" panose="02020603050405020304" pitchFamily="18" charset="0"/>
              </a:rPr>
              <a:t>) using </a:t>
            </a:r>
            <a:r>
              <a:rPr lang="en-US" b="1" dirty="0">
                <a:latin typeface="Times New Roman" panose="02020603050405020304" pitchFamily="18" charset="0"/>
                <a:ea typeface="Calibri" panose="020F0502020204030204" pitchFamily="34" charset="0"/>
                <a:cs typeface="Times New Roman" panose="02020603050405020304" pitchFamily="18" charset="0"/>
              </a:rPr>
              <a:t>all three peaks</a:t>
            </a:r>
            <a:r>
              <a:rPr lang="en-US" dirty="0">
                <a:latin typeface="Times New Roman" panose="02020603050405020304" pitchFamily="18" charset="0"/>
                <a:ea typeface="Calibri" panose="020F0502020204030204" pitchFamily="34" charset="0"/>
                <a:cs typeface="Times New Roman" panose="02020603050405020304" pitchFamily="18" charset="0"/>
              </a:rPr>
              <a:t> (why?). Find the strain mismatch of the film and compare it to what you would expect if it matched the STO lattice parameter exactly. The bulk lattice parameter for LSAT is about 0.387 nm. </a:t>
            </a:r>
          </a:p>
          <a:p>
            <a:pPr marR="0" lvl="0" algn="ctr">
              <a:lnSpc>
                <a:spcPct val="115000"/>
              </a:lnSpc>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For more about LSAT, see </a:t>
            </a:r>
            <a:r>
              <a:rPr lang="en-US"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https://en.wikipedia.org/wiki/LSAT_(oxide)</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18AD1F05-C908-4792-970B-2916E933FE2D}"/>
              </a:ext>
            </a:extLst>
          </p:cNvPr>
          <p:cNvSpPr>
            <a:spLocks noGrp="1"/>
          </p:cNvSpPr>
          <p:nvPr>
            <p:ph type="title"/>
          </p:nvPr>
        </p:nvSpPr>
        <p:spPr>
          <a:xfrm>
            <a:off x="5158423" y="914400"/>
            <a:ext cx="3581400" cy="1143000"/>
          </a:xfrm>
        </p:spPr>
        <p:txBody>
          <a:bodyPr>
            <a:normAutofit fontScale="90000"/>
          </a:bodyPr>
          <a:lstStyle/>
          <a:p>
            <a:r>
              <a:rPr lang="en-US" dirty="0"/>
              <a:t>Example: How Much Can We Guess?</a:t>
            </a:r>
          </a:p>
        </p:txBody>
      </p:sp>
      <p:pic>
        <p:nvPicPr>
          <p:cNvPr id="4" name="Picture 3">
            <a:extLst>
              <a:ext uri="{FF2B5EF4-FFF2-40B4-BE49-F238E27FC236}">
                <a16:creationId xmlns:a16="http://schemas.microsoft.com/office/drawing/2014/main" id="{44EEA562-46C1-4FE7-9F3B-B86F3FA59B60}"/>
              </a:ext>
            </a:extLst>
          </p:cNvPr>
          <p:cNvPicPr/>
          <p:nvPr/>
        </p:nvPicPr>
        <p:blipFill>
          <a:blip r:embed="rId4"/>
          <a:stretch>
            <a:fillRect/>
          </a:stretch>
        </p:blipFill>
        <p:spPr>
          <a:xfrm>
            <a:off x="228600" y="857250"/>
            <a:ext cx="4533900" cy="3924300"/>
          </a:xfrm>
          <a:prstGeom prst="rect">
            <a:avLst/>
          </a:prstGeom>
        </p:spPr>
      </p:pic>
      <p:cxnSp>
        <p:nvCxnSpPr>
          <p:cNvPr id="9" name="Straight Connector 8">
            <a:extLst>
              <a:ext uri="{FF2B5EF4-FFF2-40B4-BE49-F238E27FC236}">
                <a16:creationId xmlns:a16="http://schemas.microsoft.com/office/drawing/2014/main" id="{970F4AA6-E4FA-4F12-92E2-986094843F2F}"/>
              </a:ext>
            </a:extLst>
          </p:cNvPr>
          <p:cNvCxnSpPr/>
          <p:nvPr/>
        </p:nvCxnSpPr>
        <p:spPr>
          <a:xfrm flipV="1">
            <a:off x="785948" y="2057400"/>
            <a:ext cx="0" cy="228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7863963-6BD6-4C43-9914-A062DD8E272D}"/>
              </a:ext>
            </a:extLst>
          </p:cNvPr>
          <p:cNvCxnSpPr/>
          <p:nvPr/>
        </p:nvCxnSpPr>
        <p:spPr>
          <a:xfrm flipV="1">
            <a:off x="2375263" y="1870167"/>
            <a:ext cx="0" cy="228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E119B6D-14B0-4915-A1A7-EFDED124AC5B}"/>
              </a:ext>
            </a:extLst>
          </p:cNvPr>
          <p:cNvCxnSpPr/>
          <p:nvPr/>
        </p:nvCxnSpPr>
        <p:spPr>
          <a:xfrm flipV="1">
            <a:off x="4127863" y="2133600"/>
            <a:ext cx="0" cy="228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F3DA799-D7F3-4403-BD15-3E22328E0D2E}"/>
              </a:ext>
            </a:extLst>
          </p:cNvPr>
          <p:cNvCxnSpPr>
            <a:cxnSpLocks/>
          </p:cNvCxnSpPr>
          <p:nvPr/>
        </p:nvCxnSpPr>
        <p:spPr>
          <a:xfrm flipV="1">
            <a:off x="805542" y="2561183"/>
            <a:ext cx="0" cy="172561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C54A0C-2734-4401-80EF-0B797F74D921}"/>
              </a:ext>
            </a:extLst>
          </p:cNvPr>
          <p:cNvCxnSpPr>
            <a:cxnSpLocks/>
          </p:cNvCxnSpPr>
          <p:nvPr/>
        </p:nvCxnSpPr>
        <p:spPr>
          <a:xfrm flipV="1">
            <a:off x="2427515" y="1044578"/>
            <a:ext cx="0" cy="3111589"/>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70D7F7C-5DCC-4607-97A1-9F4229C82DF7}"/>
              </a:ext>
            </a:extLst>
          </p:cNvPr>
          <p:cNvCxnSpPr>
            <a:cxnSpLocks/>
          </p:cNvCxnSpPr>
          <p:nvPr/>
        </p:nvCxnSpPr>
        <p:spPr>
          <a:xfrm flipV="1">
            <a:off x="4217126" y="2895600"/>
            <a:ext cx="0" cy="137160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D445455-9DC9-4F60-91A9-BE65783423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663" y="738403"/>
            <a:ext cx="4122737" cy="4122737"/>
          </a:xfrm>
          <a:prstGeom prst="rect">
            <a:avLst/>
          </a:prstGeom>
        </p:spPr>
      </p:pic>
      <p:graphicFrame>
        <p:nvGraphicFramePr>
          <p:cNvPr id="20" name="Table 19">
            <a:extLst>
              <a:ext uri="{FF2B5EF4-FFF2-40B4-BE49-F238E27FC236}">
                <a16:creationId xmlns:a16="http://schemas.microsoft.com/office/drawing/2014/main" id="{ABF65A61-6751-4772-943B-7BF59483080E}"/>
              </a:ext>
            </a:extLst>
          </p:cNvPr>
          <p:cNvGraphicFramePr>
            <a:graphicFrameLocks noGrp="1"/>
          </p:cNvGraphicFramePr>
          <p:nvPr/>
        </p:nvGraphicFramePr>
        <p:xfrm>
          <a:off x="842553" y="76200"/>
          <a:ext cx="8229599" cy="548640"/>
        </p:xfrm>
        <a:graphic>
          <a:graphicData uri="http://schemas.openxmlformats.org/drawingml/2006/table">
            <a:tbl>
              <a:tblPr/>
              <a:tblGrid>
                <a:gridCol w="1175657">
                  <a:extLst>
                    <a:ext uri="{9D8B030D-6E8A-4147-A177-3AD203B41FA5}">
                      <a16:colId xmlns:a16="http://schemas.microsoft.com/office/drawing/2014/main" val="2194813487"/>
                    </a:ext>
                  </a:extLst>
                </a:gridCol>
                <a:gridCol w="1175657">
                  <a:extLst>
                    <a:ext uri="{9D8B030D-6E8A-4147-A177-3AD203B41FA5}">
                      <a16:colId xmlns:a16="http://schemas.microsoft.com/office/drawing/2014/main" val="4204255226"/>
                    </a:ext>
                  </a:extLst>
                </a:gridCol>
                <a:gridCol w="1175657">
                  <a:extLst>
                    <a:ext uri="{9D8B030D-6E8A-4147-A177-3AD203B41FA5}">
                      <a16:colId xmlns:a16="http://schemas.microsoft.com/office/drawing/2014/main" val="1928843526"/>
                    </a:ext>
                  </a:extLst>
                </a:gridCol>
                <a:gridCol w="1175657">
                  <a:extLst>
                    <a:ext uri="{9D8B030D-6E8A-4147-A177-3AD203B41FA5}">
                      <a16:colId xmlns:a16="http://schemas.microsoft.com/office/drawing/2014/main" val="1366989309"/>
                    </a:ext>
                  </a:extLst>
                </a:gridCol>
                <a:gridCol w="1175657">
                  <a:extLst>
                    <a:ext uri="{9D8B030D-6E8A-4147-A177-3AD203B41FA5}">
                      <a16:colId xmlns:a16="http://schemas.microsoft.com/office/drawing/2014/main" val="3120699802"/>
                    </a:ext>
                  </a:extLst>
                </a:gridCol>
                <a:gridCol w="1175657">
                  <a:extLst>
                    <a:ext uri="{9D8B030D-6E8A-4147-A177-3AD203B41FA5}">
                      <a16:colId xmlns:a16="http://schemas.microsoft.com/office/drawing/2014/main" val="3308263804"/>
                    </a:ext>
                  </a:extLst>
                </a:gridCol>
                <a:gridCol w="1175657">
                  <a:extLst>
                    <a:ext uri="{9D8B030D-6E8A-4147-A177-3AD203B41FA5}">
                      <a16:colId xmlns:a16="http://schemas.microsoft.com/office/drawing/2014/main" val="2516578161"/>
                    </a:ext>
                  </a:extLst>
                </a:gridCol>
              </a:tblGrid>
              <a:tr h="0">
                <a:tc>
                  <a:txBody>
                    <a:bodyPr/>
                    <a:lstStyle/>
                    <a:p>
                      <a:r>
                        <a:rPr lang="en-US"/>
                        <a:t>Anode</a:t>
                      </a:r>
                    </a:p>
                  </a:txBody>
                  <a:tcPr marL="0" marR="0" marT="0" marB="0" anchor="ctr">
                    <a:lnL>
                      <a:noFill/>
                    </a:lnL>
                    <a:lnR>
                      <a:noFill/>
                    </a:lnR>
                    <a:lnT>
                      <a:noFill/>
                    </a:lnT>
                    <a:lnB>
                      <a:noFill/>
                    </a:lnB>
                  </a:tcPr>
                </a:tc>
                <a:tc>
                  <a:txBody>
                    <a:bodyPr/>
                    <a:lstStyle/>
                    <a:p>
                      <a:r>
                        <a:rPr lang="en-US"/>
                        <a:t>Cr</a:t>
                      </a:r>
                    </a:p>
                  </a:txBody>
                  <a:tcPr marL="0" marR="0" marT="0" marB="0" anchor="ctr">
                    <a:lnL>
                      <a:noFill/>
                    </a:lnL>
                    <a:lnR>
                      <a:noFill/>
                    </a:lnR>
                    <a:lnT>
                      <a:noFill/>
                    </a:lnT>
                    <a:lnB>
                      <a:noFill/>
                    </a:lnB>
                  </a:tcPr>
                </a:tc>
                <a:tc>
                  <a:txBody>
                    <a:bodyPr/>
                    <a:lstStyle/>
                    <a:p>
                      <a:r>
                        <a:rPr lang="en-US"/>
                        <a:t>Fe</a:t>
                      </a:r>
                    </a:p>
                  </a:txBody>
                  <a:tcPr marL="0" marR="0" marT="0" marB="0" anchor="ctr">
                    <a:lnL>
                      <a:noFill/>
                    </a:lnL>
                    <a:lnR>
                      <a:noFill/>
                    </a:lnR>
                    <a:lnT>
                      <a:noFill/>
                    </a:lnT>
                    <a:lnB>
                      <a:noFill/>
                    </a:lnB>
                  </a:tcPr>
                </a:tc>
                <a:tc>
                  <a:txBody>
                    <a:bodyPr/>
                    <a:lstStyle/>
                    <a:p>
                      <a:r>
                        <a:rPr lang="en-US"/>
                        <a:t>Co</a:t>
                      </a:r>
                    </a:p>
                  </a:txBody>
                  <a:tcPr marL="0" marR="0" marT="0" marB="0" anchor="ctr">
                    <a:lnL>
                      <a:noFill/>
                    </a:lnL>
                    <a:lnR>
                      <a:noFill/>
                    </a:lnR>
                    <a:lnT>
                      <a:noFill/>
                    </a:lnT>
                    <a:lnB>
                      <a:noFill/>
                    </a:lnB>
                  </a:tcPr>
                </a:tc>
                <a:tc>
                  <a:txBody>
                    <a:bodyPr/>
                    <a:lstStyle/>
                    <a:p>
                      <a:r>
                        <a:rPr lang="en-US" b="1" dirty="0">
                          <a:solidFill>
                            <a:srgbClr val="FF0000"/>
                          </a:solidFill>
                        </a:rPr>
                        <a:t>Cu</a:t>
                      </a:r>
                    </a:p>
                  </a:txBody>
                  <a:tcPr marL="0" marR="0" marT="0" marB="0" anchor="ctr">
                    <a:lnL>
                      <a:noFill/>
                    </a:lnL>
                    <a:lnR>
                      <a:noFill/>
                    </a:lnR>
                    <a:lnT>
                      <a:noFill/>
                    </a:lnT>
                    <a:lnB>
                      <a:noFill/>
                    </a:lnB>
                  </a:tcPr>
                </a:tc>
                <a:tc>
                  <a:txBody>
                    <a:bodyPr/>
                    <a:lstStyle/>
                    <a:p>
                      <a:r>
                        <a:rPr lang="en-US"/>
                        <a:t>Mo</a:t>
                      </a:r>
                    </a:p>
                  </a:txBody>
                  <a:tcPr marL="0" marR="0" marT="0" marB="0" anchor="ctr">
                    <a:lnL>
                      <a:noFill/>
                    </a:lnL>
                    <a:lnR>
                      <a:noFill/>
                    </a:lnR>
                    <a:lnT>
                      <a:noFill/>
                    </a:lnT>
                    <a:lnB>
                      <a:noFill/>
                    </a:lnB>
                  </a:tcPr>
                </a:tc>
                <a:tc>
                  <a:txBody>
                    <a:bodyPr/>
                    <a:lstStyle/>
                    <a:p>
                      <a:r>
                        <a:rPr lang="en-US"/>
                        <a:t>Ag</a:t>
                      </a:r>
                    </a:p>
                  </a:txBody>
                  <a:tcPr marL="0" marR="0" marT="0" marB="0" anchor="ctr">
                    <a:lnL>
                      <a:noFill/>
                    </a:lnL>
                    <a:lnR>
                      <a:noFill/>
                    </a:lnR>
                    <a:lnT>
                      <a:noFill/>
                    </a:lnT>
                    <a:lnB>
                      <a:noFill/>
                    </a:lnB>
                  </a:tcPr>
                </a:tc>
                <a:extLst>
                  <a:ext uri="{0D108BD9-81ED-4DB2-BD59-A6C34878D82A}">
                    <a16:rowId xmlns:a16="http://schemas.microsoft.com/office/drawing/2014/main" val="575046383"/>
                  </a:ext>
                </a:extLst>
              </a:tr>
              <a:tr h="0">
                <a:tc>
                  <a:txBody>
                    <a:bodyPr/>
                    <a:lstStyle/>
                    <a:p>
                      <a:r>
                        <a:rPr lang="en-US"/>
                        <a:t>K</a:t>
                      </a:r>
                      <a:r>
                        <a:rPr lang="el-GR"/>
                        <a:t>α (</a:t>
                      </a:r>
                      <a:r>
                        <a:rPr lang="en-US"/>
                        <a:t>Å)</a:t>
                      </a:r>
                    </a:p>
                  </a:txBody>
                  <a:tcPr marL="0" marR="0" marT="0" marB="0" anchor="ctr">
                    <a:lnL>
                      <a:noFill/>
                    </a:lnL>
                    <a:lnR>
                      <a:noFill/>
                    </a:lnR>
                    <a:lnT>
                      <a:noFill/>
                    </a:lnT>
                    <a:lnB>
                      <a:noFill/>
                    </a:lnB>
                  </a:tcPr>
                </a:tc>
                <a:tc>
                  <a:txBody>
                    <a:bodyPr/>
                    <a:lstStyle/>
                    <a:p>
                      <a:r>
                        <a:rPr lang="en-US"/>
                        <a:t>2.29</a:t>
                      </a:r>
                    </a:p>
                  </a:txBody>
                  <a:tcPr marL="0" marR="0" marT="0" marB="0" anchor="ctr">
                    <a:lnL>
                      <a:noFill/>
                    </a:lnL>
                    <a:lnR>
                      <a:noFill/>
                    </a:lnR>
                    <a:lnT>
                      <a:noFill/>
                    </a:lnT>
                    <a:lnB>
                      <a:noFill/>
                    </a:lnB>
                  </a:tcPr>
                </a:tc>
                <a:tc>
                  <a:txBody>
                    <a:bodyPr/>
                    <a:lstStyle/>
                    <a:p>
                      <a:r>
                        <a:rPr lang="en-US"/>
                        <a:t>1.94</a:t>
                      </a:r>
                    </a:p>
                  </a:txBody>
                  <a:tcPr marL="0" marR="0" marT="0" marB="0" anchor="ctr">
                    <a:lnL>
                      <a:noFill/>
                    </a:lnL>
                    <a:lnR>
                      <a:noFill/>
                    </a:lnR>
                    <a:lnT>
                      <a:noFill/>
                    </a:lnT>
                    <a:lnB>
                      <a:noFill/>
                    </a:lnB>
                  </a:tcPr>
                </a:tc>
                <a:tc>
                  <a:txBody>
                    <a:bodyPr/>
                    <a:lstStyle/>
                    <a:p>
                      <a:r>
                        <a:rPr lang="en-US"/>
                        <a:t>1.79</a:t>
                      </a:r>
                    </a:p>
                  </a:txBody>
                  <a:tcPr marL="0" marR="0" marT="0" marB="0" anchor="ctr">
                    <a:lnL>
                      <a:noFill/>
                    </a:lnL>
                    <a:lnR>
                      <a:noFill/>
                    </a:lnR>
                    <a:lnT>
                      <a:noFill/>
                    </a:lnT>
                    <a:lnB>
                      <a:noFill/>
                    </a:lnB>
                  </a:tcPr>
                </a:tc>
                <a:tc>
                  <a:txBody>
                    <a:bodyPr/>
                    <a:lstStyle/>
                    <a:p>
                      <a:r>
                        <a:rPr lang="en-US" b="1" dirty="0">
                          <a:solidFill>
                            <a:srgbClr val="FF0000"/>
                          </a:solidFill>
                        </a:rPr>
                        <a:t>1.54</a:t>
                      </a:r>
                    </a:p>
                  </a:txBody>
                  <a:tcPr marL="0" marR="0" marT="0" marB="0" anchor="ctr">
                    <a:lnL>
                      <a:noFill/>
                    </a:lnL>
                    <a:lnR>
                      <a:noFill/>
                    </a:lnR>
                    <a:lnT>
                      <a:noFill/>
                    </a:lnT>
                    <a:lnB>
                      <a:noFill/>
                    </a:lnB>
                  </a:tcPr>
                </a:tc>
                <a:tc>
                  <a:txBody>
                    <a:bodyPr/>
                    <a:lstStyle/>
                    <a:p>
                      <a:r>
                        <a:rPr lang="en-US"/>
                        <a:t>0.71</a:t>
                      </a:r>
                    </a:p>
                  </a:txBody>
                  <a:tcPr marL="0" marR="0" marT="0" marB="0" anchor="ctr">
                    <a:lnL>
                      <a:noFill/>
                    </a:lnL>
                    <a:lnR>
                      <a:noFill/>
                    </a:lnR>
                    <a:lnT>
                      <a:noFill/>
                    </a:lnT>
                    <a:lnB>
                      <a:noFill/>
                    </a:lnB>
                  </a:tcPr>
                </a:tc>
                <a:tc>
                  <a:txBody>
                    <a:bodyPr/>
                    <a:lstStyle/>
                    <a:p>
                      <a:r>
                        <a:rPr lang="en-US" dirty="0"/>
                        <a:t>0.56</a:t>
                      </a:r>
                    </a:p>
                  </a:txBody>
                  <a:tcPr marL="0" marR="0" marT="0" marB="0" anchor="ctr">
                    <a:lnL>
                      <a:noFill/>
                    </a:lnL>
                    <a:lnR>
                      <a:noFill/>
                    </a:lnR>
                    <a:lnT>
                      <a:noFill/>
                    </a:lnT>
                    <a:lnB>
                      <a:noFill/>
                    </a:lnB>
                  </a:tcPr>
                </a:tc>
                <a:extLst>
                  <a:ext uri="{0D108BD9-81ED-4DB2-BD59-A6C34878D82A}">
                    <a16:rowId xmlns:a16="http://schemas.microsoft.com/office/drawing/2014/main" val="2330923052"/>
                  </a:ext>
                </a:extLst>
              </a:tr>
            </a:tbl>
          </a:graphicData>
        </a:graphic>
      </p:graphicFrame>
      <p:sp>
        <p:nvSpPr>
          <p:cNvPr id="21" name="Rectangle 20">
            <a:extLst>
              <a:ext uri="{FF2B5EF4-FFF2-40B4-BE49-F238E27FC236}">
                <a16:creationId xmlns:a16="http://schemas.microsoft.com/office/drawing/2014/main" id="{FEF1C577-43A0-4B06-A83B-D0435D592C1D}"/>
              </a:ext>
            </a:extLst>
          </p:cNvPr>
          <p:cNvSpPr/>
          <p:nvPr/>
        </p:nvSpPr>
        <p:spPr>
          <a:xfrm>
            <a:off x="4797651" y="2311451"/>
            <a:ext cx="4214950" cy="2613857"/>
          </a:xfrm>
          <a:prstGeom prst="rect">
            <a:avLst/>
          </a:prstGeom>
        </p:spPr>
        <p:txBody>
          <a:bodyPr wrap="square">
            <a:spAutoFit/>
          </a:bodyPr>
          <a:lstStyle/>
          <a:p>
            <a:pPr marR="0" lvl="0" algn="ctr">
              <a:lnSpc>
                <a:spcPct val="115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You’ve just joined a research group and been asked to determine the lattice parameters of a film your groupmate (or you) just made. </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Is this a good film? </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What does that mean?</a:t>
            </a:r>
            <a:endPar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DE2AC23D-88D7-C159-60AA-7076B2A20B9B}"/>
              </a:ext>
            </a:extLst>
          </p:cNvPr>
          <p:cNvPicPr>
            <a:picLocks noChangeAspect="1"/>
          </p:cNvPicPr>
          <p:nvPr/>
        </p:nvPicPr>
        <p:blipFill>
          <a:blip r:embed="rId6"/>
          <a:stretch>
            <a:fillRect/>
          </a:stretch>
        </p:blipFill>
        <p:spPr>
          <a:xfrm>
            <a:off x="77729" y="5157363"/>
            <a:ext cx="1455626" cy="1322490"/>
          </a:xfrm>
          <a:prstGeom prst="rect">
            <a:avLst/>
          </a:prstGeom>
        </p:spPr>
      </p:pic>
    </p:spTree>
    <p:extLst>
      <p:ext uri="{BB962C8B-B14F-4D97-AF65-F5344CB8AC3E}">
        <p14:creationId xmlns:p14="http://schemas.microsoft.com/office/powerpoint/2010/main" val="246103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AF40C94D-75D7-4A95-8288-723E1C91981A}"/>
              </a:ext>
            </a:extLst>
          </p:cNvPr>
          <p:cNvSpPr txBox="1">
            <a:spLocks noChangeArrowheads="1"/>
          </p:cNvSpPr>
          <p:nvPr/>
        </p:nvSpPr>
        <p:spPr>
          <a:xfrm>
            <a:off x="71436" y="474920"/>
            <a:ext cx="9072563" cy="22797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3234" indent="0" algn="ctr">
              <a:spcBef>
                <a:spcPct val="0"/>
              </a:spcBef>
              <a:buFont typeface="Arial" pitchFamily="34" charset="0"/>
              <a:buNone/>
              <a:tabLst>
                <a:tab pos="1027994" algn="l"/>
              </a:tabLst>
            </a:pPr>
            <a:r>
              <a:rPr lang="en-US" sz="2812" dirty="0"/>
              <a:t>While there are many forms of diffraction, we start with </a:t>
            </a:r>
          </a:p>
          <a:p>
            <a:pPr marL="223234" indent="0" algn="ctr">
              <a:spcBef>
                <a:spcPct val="0"/>
              </a:spcBef>
              <a:buFont typeface="Arial" pitchFamily="34" charset="0"/>
              <a:buNone/>
              <a:tabLst>
                <a:tab pos="1027994" algn="l"/>
              </a:tabLst>
            </a:pPr>
            <a:r>
              <a:rPr lang="en-US" sz="2812" dirty="0"/>
              <a:t>x-ray diffraction.</a:t>
            </a:r>
          </a:p>
          <a:p>
            <a:pPr marL="223234" indent="0" algn="ctr">
              <a:spcBef>
                <a:spcPct val="0"/>
              </a:spcBef>
              <a:buFont typeface="Arial" pitchFamily="34" charset="0"/>
              <a:buNone/>
              <a:tabLst>
                <a:tab pos="1027994" algn="l"/>
              </a:tabLst>
            </a:pPr>
            <a:endParaRPr lang="en-US" sz="2812" dirty="0"/>
          </a:p>
          <a:p>
            <a:pPr marL="223234" indent="0" algn="ctr">
              <a:spcBef>
                <a:spcPct val="0"/>
              </a:spcBef>
              <a:buFont typeface="Arial" pitchFamily="34" charset="0"/>
              <a:buNone/>
              <a:tabLst>
                <a:tab pos="1027994" algn="l"/>
              </a:tabLst>
            </a:pPr>
            <a:r>
              <a:rPr lang="en-US" sz="2812" dirty="0"/>
              <a:t>X-ray Diffraction is an optical technique.</a:t>
            </a:r>
          </a:p>
          <a:p>
            <a:pPr marL="223234" indent="0" algn="ctr">
              <a:spcBef>
                <a:spcPct val="0"/>
              </a:spcBef>
              <a:buFont typeface="Arial" pitchFamily="34" charset="0"/>
              <a:buNone/>
              <a:tabLst>
                <a:tab pos="1027994" algn="l"/>
              </a:tabLst>
            </a:pPr>
            <a:r>
              <a:rPr lang="en-US" sz="2812" dirty="0"/>
              <a:t>There are many optical techniques.</a:t>
            </a:r>
          </a:p>
        </p:txBody>
      </p:sp>
      <p:sp>
        <p:nvSpPr>
          <p:cNvPr id="22532" name="Rectangle 2"/>
          <p:cNvSpPr>
            <a:spLocks noGrp="1" noChangeArrowheads="1"/>
          </p:cNvSpPr>
          <p:nvPr>
            <p:ph type="body" idx="1"/>
          </p:nvPr>
        </p:nvSpPr>
        <p:spPr>
          <a:xfrm>
            <a:off x="71437" y="3560234"/>
            <a:ext cx="8947547" cy="2279781"/>
          </a:xfrm>
        </p:spPr>
        <p:txBody>
          <a:bodyPr>
            <a:normAutofit/>
          </a:bodyPr>
          <a:lstStyle/>
          <a:p>
            <a:pPr marL="223234" indent="0" algn="ctr">
              <a:spcBef>
                <a:spcPct val="0"/>
              </a:spcBef>
              <a:buNone/>
              <a:tabLst>
                <a:tab pos="1027994" algn="l"/>
              </a:tabLst>
            </a:pPr>
            <a:r>
              <a:rPr lang="en-US" sz="2812" dirty="0"/>
              <a:t>Most optical techniques operate in the</a:t>
            </a:r>
          </a:p>
          <a:p>
            <a:pPr marL="223234" indent="0" algn="ctr">
              <a:spcBef>
                <a:spcPct val="0"/>
              </a:spcBef>
              <a:buNone/>
              <a:tabLst>
                <a:tab pos="1027994" algn="l"/>
              </a:tabLst>
            </a:pPr>
            <a:r>
              <a:rPr lang="en-US" sz="2812" dirty="0"/>
              <a:t>Continuum limit:</a:t>
            </a:r>
          </a:p>
          <a:p>
            <a:pPr marL="223234" indent="0" algn="ctr">
              <a:spcBef>
                <a:spcPct val="0"/>
              </a:spcBef>
              <a:buNone/>
              <a:tabLst>
                <a:tab pos="1027994" algn="l"/>
              </a:tabLst>
            </a:pPr>
            <a:r>
              <a:rPr lang="en-US" sz="2812" dirty="0"/>
              <a:t>Where the wavelength is bigger than the spacing between atoms. Otherwise </a:t>
            </a:r>
            <a:r>
              <a:rPr lang="en-US" sz="2812" dirty="0">
                <a:solidFill>
                  <a:srgbClr val="FF0000"/>
                </a:solidFill>
              </a:rPr>
              <a:t>diffraction</a:t>
            </a:r>
            <a:r>
              <a:rPr lang="en-US" sz="2812" dirty="0"/>
              <a:t> effects dominate. </a:t>
            </a:r>
          </a:p>
        </p:txBody>
      </p:sp>
      <p:sp>
        <p:nvSpPr>
          <p:cNvPr id="2" name="Oval 1"/>
          <p:cNvSpPr>
            <a:spLocks noChangeArrowheads="1"/>
          </p:cNvSpPr>
          <p:nvPr/>
        </p:nvSpPr>
        <p:spPr bwMode="auto">
          <a:xfrm>
            <a:off x="1143000" y="6226225"/>
            <a:ext cx="256729" cy="256729"/>
          </a:xfrm>
          <a:prstGeom prst="ellipse">
            <a:avLst/>
          </a:prstGeom>
          <a:solidFill>
            <a:srgbClr val="00B050"/>
          </a:solidFill>
          <a:ln w="25400" algn="ctr">
            <a:solidFill>
              <a:schemeClr val="tx1"/>
            </a:solidFill>
            <a:round/>
            <a:headEnd/>
            <a:tailEnd/>
          </a:ln>
        </p:spPr>
        <p:txBody>
          <a:bodyPr/>
          <a:lstStyle>
            <a:lvl1pPr>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1pPr>
            <a:lvl2pPr marL="742950" indent="-28575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2pPr>
            <a:lvl3pPr marL="1143000" indent="-22860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3pPr>
            <a:lvl4pPr marL="1600200" indent="-22860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4pPr>
            <a:lvl5pPr marL="2057400" indent="-22860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5pPr>
            <a:lvl6pPr marL="25146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6pPr>
            <a:lvl7pPr marL="29718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7pPr>
            <a:lvl8pPr marL="34290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8pPr>
            <a:lvl9pPr marL="38862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9pPr>
          </a:lstStyle>
          <a:p>
            <a:pPr algn="ctr" eaLnBrk="1" hangingPunct="1"/>
            <a:endParaRPr lang="en-US" sz="2461"/>
          </a:p>
        </p:txBody>
      </p:sp>
      <p:sp>
        <p:nvSpPr>
          <p:cNvPr id="6" name="Oval 5"/>
          <p:cNvSpPr>
            <a:spLocks noChangeArrowheads="1"/>
          </p:cNvSpPr>
          <p:nvPr/>
        </p:nvSpPr>
        <p:spPr bwMode="auto">
          <a:xfrm>
            <a:off x="1743522" y="6226225"/>
            <a:ext cx="256729" cy="256729"/>
          </a:xfrm>
          <a:prstGeom prst="ellipse">
            <a:avLst/>
          </a:prstGeom>
          <a:solidFill>
            <a:srgbClr val="00B050"/>
          </a:solidFill>
          <a:ln w="25400" algn="ctr">
            <a:solidFill>
              <a:schemeClr val="tx1"/>
            </a:solidFill>
            <a:round/>
            <a:headEnd/>
            <a:tailEnd/>
          </a:ln>
        </p:spPr>
        <p:txBody>
          <a:bodyPr/>
          <a:lstStyle>
            <a:lvl1pPr>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1pPr>
            <a:lvl2pPr marL="742950" indent="-28575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2pPr>
            <a:lvl3pPr marL="1143000" indent="-22860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3pPr>
            <a:lvl4pPr marL="1600200" indent="-22860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4pPr>
            <a:lvl5pPr marL="2057400" indent="-22860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5pPr>
            <a:lvl6pPr marL="25146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6pPr>
            <a:lvl7pPr marL="29718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7pPr>
            <a:lvl8pPr marL="34290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8pPr>
            <a:lvl9pPr marL="38862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9pPr>
          </a:lstStyle>
          <a:p>
            <a:pPr algn="ctr" eaLnBrk="1" hangingPunct="1"/>
            <a:endParaRPr lang="en-US" sz="2461"/>
          </a:p>
        </p:txBody>
      </p:sp>
      <p:sp>
        <p:nvSpPr>
          <p:cNvPr id="7" name="Oval 6"/>
          <p:cNvSpPr>
            <a:spLocks noChangeArrowheads="1"/>
          </p:cNvSpPr>
          <p:nvPr/>
        </p:nvSpPr>
        <p:spPr bwMode="auto">
          <a:xfrm>
            <a:off x="2396505" y="6226225"/>
            <a:ext cx="257844" cy="256729"/>
          </a:xfrm>
          <a:prstGeom prst="ellipse">
            <a:avLst/>
          </a:prstGeom>
          <a:solidFill>
            <a:srgbClr val="00B050"/>
          </a:solidFill>
          <a:ln w="25400" algn="ctr">
            <a:solidFill>
              <a:schemeClr val="tx1"/>
            </a:solidFill>
            <a:round/>
            <a:headEnd/>
            <a:tailEnd/>
          </a:ln>
        </p:spPr>
        <p:txBody>
          <a:bodyPr/>
          <a:lstStyle>
            <a:lvl1pPr>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1pPr>
            <a:lvl2pPr marL="742950" indent="-28575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2pPr>
            <a:lvl3pPr marL="1143000" indent="-22860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3pPr>
            <a:lvl4pPr marL="1600200" indent="-22860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4pPr>
            <a:lvl5pPr marL="2057400" indent="-22860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5pPr>
            <a:lvl6pPr marL="25146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6pPr>
            <a:lvl7pPr marL="29718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7pPr>
            <a:lvl8pPr marL="34290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8pPr>
            <a:lvl9pPr marL="38862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9pPr>
          </a:lstStyle>
          <a:p>
            <a:pPr algn="ctr" eaLnBrk="1" hangingPunct="1"/>
            <a:endParaRPr lang="en-US" sz="2461"/>
          </a:p>
        </p:txBody>
      </p:sp>
      <p:sp>
        <p:nvSpPr>
          <p:cNvPr id="8" name="Oval 7"/>
          <p:cNvSpPr>
            <a:spLocks noChangeArrowheads="1"/>
          </p:cNvSpPr>
          <p:nvPr/>
        </p:nvSpPr>
        <p:spPr bwMode="auto">
          <a:xfrm>
            <a:off x="2997027" y="6226225"/>
            <a:ext cx="256729" cy="256729"/>
          </a:xfrm>
          <a:prstGeom prst="ellipse">
            <a:avLst/>
          </a:prstGeom>
          <a:solidFill>
            <a:srgbClr val="00B050"/>
          </a:solidFill>
          <a:ln w="25400" algn="ctr">
            <a:solidFill>
              <a:schemeClr val="tx1"/>
            </a:solidFill>
            <a:round/>
            <a:headEnd/>
            <a:tailEnd/>
          </a:ln>
        </p:spPr>
        <p:txBody>
          <a:bodyPr/>
          <a:lstStyle>
            <a:lvl1pPr>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1pPr>
            <a:lvl2pPr marL="742950" indent="-28575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2pPr>
            <a:lvl3pPr marL="1143000" indent="-22860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3pPr>
            <a:lvl4pPr marL="1600200" indent="-22860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4pPr>
            <a:lvl5pPr marL="2057400" indent="-22860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5pPr>
            <a:lvl6pPr marL="25146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6pPr>
            <a:lvl7pPr marL="29718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7pPr>
            <a:lvl8pPr marL="34290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8pPr>
            <a:lvl9pPr marL="38862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9pPr>
          </a:lstStyle>
          <a:p>
            <a:pPr algn="ctr" eaLnBrk="1" hangingPunct="1"/>
            <a:endParaRPr lang="en-US" sz="2461"/>
          </a:p>
        </p:txBody>
      </p:sp>
      <p:sp>
        <p:nvSpPr>
          <p:cNvPr id="9" name="Oval 8"/>
          <p:cNvSpPr>
            <a:spLocks noChangeArrowheads="1"/>
          </p:cNvSpPr>
          <p:nvPr/>
        </p:nvSpPr>
        <p:spPr bwMode="auto">
          <a:xfrm>
            <a:off x="3618756" y="6226225"/>
            <a:ext cx="256729" cy="256729"/>
          </a:xfrm>
          <a:prstGeom prst="ellipse">
            <a:avLst/>
          </a:prstGeom>
          <a:solidFill>
            <a:srgbClr val="00B050"/>
          </a:solidFill>
          <a:ln w="25400" algn="ctr">
            <a:solidFill>
              <a:schemeClr val="tx1"/>
            </a:solidFill>
            <a:round/>
            <a:headEnd/>
            <a:tailEnd/>
          </a:ln>
        </p:spPr>
        <p:txBody>
          <a:bodyPr/>
          <a:lstStyle>
            <a:lvl1pPr>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1pPr>
            <a:lvl2pPr marL="742950" indent="-28575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2pPr>
            <a:lvl3pPr marL="1143000" indent="-22860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3pPr>
            <a:lvl4pPr marL="1600200" indent="-22860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4pPr>
            <a:lvl5pPr marL="2057400" indent="-22860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5pPr>
            <a:lvl6pPr marL="25146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6pPr>
            <a:lvl7pPr marL="29718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7pPr>
            <a:lvl8pPr marL="34290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8pPr>
            <a:lvl9pPr marL="38862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9pPr>
          </a:lstStyle>
          <a:p>
            <a:pPr algn="ctr" eaLnBrk="1" hangingPunct="1"/>
            <a:endParaRPr lang="en-US" sz="2461"/>
          </a:p>
        </p:txBody>
      </p:sp>
      <p:sp>
        <p:nvSpPr>
          <p:cNvPr id="10" name="Oval 9"/>
          <p:cNvSpPr>
            <a:spLocks noChangeArrowheads="1"/>
          </p:cNvSpPr>
          <p:nvPr/>
        </p:nvSpPr>
        <p:spPr bwMode="auto">
          <a:xfrm>
            <a:off x="4218162" y="6226225"/>
            <a:ext cx="257844" cy="256729"/>
          </a:xfrm>
          <a:prstGeom prst="ellipse">
            <a:avLst/>
          </a:prstGeom>
          <a:solidFill>
            <a:srgbClr val="00B050"/>
          </a:solidFill>
          <a:ln w="25400" algn="ctr">
            <a:solidFill>
              <a:schemeClr val="tx1"/>
            </a:solidFill>
            <a:round/>
            <a:headEnd/>
            <a:tailEnd/>
          </a:ln>
        </p:spPr>
        <p:txBody>
          <a:bodyPr/>
          <a:lstStyle>
            <a:lvl1pPr>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1pPr>
            <a:lvl2pPr marL="742950" indent="-28575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2pPr>
            <a:lvl3pPr marL="1143000" indent="-22860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3pPr>
            <a:lvl4pPr marL="1600200" indent="-22860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4pPr>
            <a:lvl5pPr marL="2057400" indent="-22860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5pPr>
            <a:lvl6pPr marL="25146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6pPr>
            <a:lvl7pPr marL="29718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7pPr>
            <a:lvl8pPr marL="34290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8pPr>
            <a:lvl9pPr marL="38862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9pPr>
          </a:lstStyle>
          <a:p>
            <a:pPr algn="ctr" eaLnBrk="1" hangingPunct="1"/>
            <a:endParaRPr lang="en-US" sz="2461"/>
          </a:p>
        </p:txBody>
      </p:sp>
      <p:sp>
        <p:nvSpPr>
          <p:cNvPr id="11" name="Oval 10"/>
          <p:cNvSpPr>
            <a:spLocks noChangeArrowheads="1"/>
          </p:cNvSpPr>
          <p:nvPr/>
        </p:nvSpPr>
        <p:spPr bwMode="auto">
          <a:xfrm>
            <a:off x="4872261" y="6226225"/>
            <a:ext cx="256729" cy="256729"/>
          </a:xfrm>
          <a:prstGeom prst="ellipse">
            <a:avLst/>
          </a:prstGeom>
          <a:solidFill>
            <a:srgbClr val="00B050"/>
          </a:solidFill>
          <a:ln w="25400" algn="ctr">
            <a:solidFill>
              <a:schemeClr val="tx1"/>
            </a:solidFill>
            <a:round/>
            <a:headEnd/>
            <a:tailEnd/>
          </a:ln>
        </p:spPr>
        <p:txBody>
          <a:bodyPr/>
          <a:lstStyle>
            <a:lvl1pPr>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1pPr>
            <a:lvl2pPr marL="742950" indent="-28575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2pPr>
            <a:lvl3pPr marL="1143000" indent="-22860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3pPr>
            <a:lvl4pPr marL="1600200" indent="-22860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4pPr>
            <a:lvl5pPr marL="2057400" indent="-22860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5pPr>
            <a:lvl6pPr marL="25146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6pPr>
            <a:lvl7pPr marL="29718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7pPr>
            <a:lvl8pPr marL="34290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8pPr>
            <a:lvl9pPr marL="38862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9pPr>
          </a:lstStyle>
          <a:p>
            <a:pPr algn="ctr" eaLnBrk="1" hangingPunct="1"/>
            <a:endParaRPr lang="en-US" sz="2461"/>
          </a:p>
        </p:txBody>
      </p:sp>
      <p:sp>
        <p:nvSpPr>
          <p:cNvPr id="12" name="Oval 11"/>
          <p:cNvSpPr>
            <a:spLocks noChangeArrowheads="1"/>
          </p:cNvSpPr>
          <p:nvPr/>
        </p:nvSpPr>
        <p:spPr bwMode="auto">
          <a:xfrm>
            <a:off x="5471666" y="6226225"/>
            <a:ext cx="257845" cy="256729"/>
          </a:xfrm>
          <a:prstGeom prst="ellipse">
            <a:avLst/>
          </a:prstGeom>
          <a:solidFill>
            <a:srgbClr val="00B050"/>
          </a:solidFill>
          <a:ln w="25400" algn="ctr">
            <a:solidFill>
              <a:schemeClr val="tx1"/>
            </a:solidFill>
            <a:round/>
            <a:headEnd/>
            <a:tailEnd/>
          </a:ln>
        </p:spPr>
        <p:txBody>
          <a:bodyPr/>
          <a:lstStyle>
            <a:lvl1pPr>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1pPr>
            <a:lvl2pPr marL="742950" indent="-28575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2pPr>
            <a:lvl3pPr marL="1143000" indent="-22860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3pPr>
            <a:lvl4pPr marL="1600200" indent="-22860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4pPr>
            <a:lvl5pPr marL="2057400" indent="-22860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5pPr>
            <a:lvl6pPr marL="25146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6pPr>
            <a:lvl7pPr marL="29718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7pPr>
            <a:lvl8pPr marL="34290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8pPr>
            <a:lvl9pPr marL="38862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9pPr>
          </a:lstStyle>
          <a:p>
            <a:pPr algn="ctr" eaLnBrk="1" hangingPunct="1"/>
            <a:endParaRPr lang="en-US" sz="2461"/>
          </a:p>
        </p:txBody>
      </p:sp>
      <p:sp>
        <p:nvSpPr>
          <p:cNvPr id="13" name="Oval 12"/>
          <p:cNvSpPr>
            <a:spLocks noChangeArrowheads="1"/>
          </p:cNvSpPr>
          <p:nvPr/>
        </p:nvSpPr>
        <p:spPr bwMode="auto">
          <a:xfrm>
            <a:off x="6122417" y="6226225"/>
            <a:ext cx="256729" cy="256729"/>
          </a:xfrm>
          <a:prstGeom prst="ellipse">
            <a:avLst/>
          </a:prstGeom>
          <a:solidFill>
            <a:srgbClr val="00B050"/>
          </a:solidFill>
          <a:ln w="25400" algn="ctr">
            <a:solidFill>
              <a:schemeClr val="tx1"/>
            </a:solidFill>
            <a:round/>
            <a:headEnd/>
            <a:tailEnd/>
          </a:ln>
        </p:spPr>
        <p:txBody>
          <a:bodyPr/>
          <a:lstStyle>
            <a:lvl1pPr>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1pPr>
            <a:lvl2pPr marL="742950" indent="-28575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2pPr>
            <a:lvl3pPr marL="1143000" indent="-22860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3pPr>
            <a:lvl4pPr marL="1600200" indent="-22860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4pPr>
            <a:lvl5pPr marL="2057400" indent="-22860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5pPr>
            <a:lvl6pPr marL="25146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6pPr>
            <a:lvl7pPr marL="29718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7pPr>
            <a:lvl8pPr marL="34290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8pPr>
            <a:lvl9pPr marL="38862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9pPr>
          </a:lstStyle>
          <a:p>
            <a:pPr algn="ctr" eaLnBrk="1" hangingPunct="1"/>
            <a:endParaRPr lang="en-US" sz="2461"/>
          </a:p>
        </p:txBody>
      </p:sp>
      <p:sp>
        <p:nvSpPr>
          <p:cNvPr id="14" name="Oval 13"/>
          <p:cNvSpPr>
            <a:spLocks noChangeArrowheads="1"/>
          </p:cNvSpPr>
          <p:nvPr/>
        </p:nvSpPr>
        <p:spPr bwMode="auto">
          <a:xfrm>
            <a:off x="6721823" y="6226225"/>
            <a:ext cx="257845" cy="256729"/>
          </a:xfrm>
          <a:prstGeom prst="ellipse">
            <a:avLst/>
          </a:prstGeom>
          <a:solidFill>
            <a:srgbClr val="00B050"/>
          </a:solidFill>
          <a:ln w="25400" algn="ctr">
            <a:solidFill>
              <a:schemeClr val="tx1"/>
            </a:solidFill>
            <a:round/>
            <a:headEnd/>
            <a:tailEnd/>
          </a:ln>
        </p:spPr>
        <p:txBody>
          <a:bodyPr/>
          <a:lstStyle>
            <a:lvl1pPr>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1pPr>
            <a:lvl2pPr marL="742950" indent="-28575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2pPr>
            <a:lvl3pPr marL="1143000" indent="-22860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3pPr>
            <a:lvl4pPr marL="1600200" indent="-22860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4pPr>
            <a:lvl5pPr marL="2057400" indent="-22860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5pPr>
            <a:lvl6pPr marL="25146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6pPr>
            <a:lvl7pPr marL="29718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7pPr>
            <a:lvl8pPr marL="34290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8pPr>
            <a:lvl9pPr marL="38862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9pPr>
          </a:lstStyle>
          <a:p>
            <a:pPr algn="ctr" eaLnBrk="1" hangingPunct="1"/>
            <a:endParaRPr lang="en-US" sz="2461"/>
          </a:p>
        </p:txBody>
      </p:sp>
      <p:sp>
        <p:nvSpPr>
          <p:cNvPr id="15" name="Oval 14"/>
          <p:cNvSpPr>
            <a:spLocks noChangeArrowheads="1"/>
          </p:cNvSpPr>
          <p:nvPr/>
        </p:nvSpPr>
        <p:spPr bwMode="auto">
          <a:xfrm>
            <a:off x="7375922" y="6226225"/>
            <a:ext cx="256729" cy="256729"/>
          </a:xfrm>
          <a:prstGeom prst="ellipse">
            <a:avLst/>
          </a:prstGeom>
          <a:solidFill>
            <a:srgbClr val="00B050"/>
          </a:solidFill>
          <a:ln w="25400" algn="ctr">
            <a:solidFill>
              <a:schemeClr val="tx1"/>
            </a:solidFill>
            <a:round/>
            <a:headEnd/>
            <a:tailEnd/>
          </a:ln>
        </p:spPr>
        <p:txBody>
          <a:bodyPr/>
          <a:lstStyle>
            <a:lvl1pPr>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1pPr>
            <a:lvl2pPr marL="742950" indent="-28575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2pPr>
            <a:lvl3pPr marL="1143000" indent="-22860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3pPr>
            <a:lvl4pPr marL="1600200" indent="-22860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4pPr>
            <a:lvl5pPr marL="2057400" indent="-22860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5pPr>
            <a:lvl6pPr marL="25146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6pPr>
            <a:lvl7pPr marL="29718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7pPr>
            <a:lvl8pPr marL="34290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8pPr>
            <a:lvl9pPr marL="38862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9pPr>
          </a:lstStyle>
          <a:p>
            <a:pPr algn="ctr" eaLnBrk="1" hangingPunct="1"/>
            <a:endParaRPr lang="en-US" sz="2461"/>
          </a:p>
        </p:txBody>
      </p:sp>
      <p:sp>
        <p:nvSpPr>
          <p:cNvPr id="16" name="Oval 15"/>
          <p:cNvSpPr>
            <a:spLocks noChangeArrowheads="1"/>
          </p:cNvSpPr>
          <p:nvPr/>
        </p:nvSpPr>
        <p:spPr bwMode="auto">
          <a:xfrm>
            <a:off x="7976443" y="6226225"/>
            <a:ext cx="256729" cy="256729"/>
          </a:xfrm>
          <a:prstGeom prst="ellipse">
            <a:avLst/>
          </a:prstGeom>
          <a:solidFill>
            <a:srgbClr val="00B050"/>
          </a:solidFill>
          <a:ln w="25400" algn="ctr">
            <a:solidFill>
              <a:schemeClr val="tx1"/>
            </a:solidFill>
            <a:round/>
            <a:headEnd/>
            <a:tailEnd/>
          </a:ln>
        </p:spPr>
        <p:txBody>
          <a:bodyPr/>
          <a:lstStyle>
            <a:lvl1pPr>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1pPr>
            <a:lvl2pPr marL="742950" indent="-28575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2pPr>
            <a:lvl3pPr marL="1143000" indent="-22860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3pPr>
            <a:lvl4pPr marL="1600200" indent="-22860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4pPr>
            <a:lvl5pPr marL="2057400" indent="-22860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5pPr>
            <a:lvl6pPr marL="25146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6pPr>
            <a:lvl7pPr marL="29718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7pPr>
            <a:lvl8pPr marL="34290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8pPr>
            <a:lvl9pPr marL="38862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9pPr>
          </a:lstStyle>
          <a:p>
            <a:pPr algn="ctr" eaLnBrk="1" hangingPunct="1"/>
            <a:endParaRPr lang="en-US" sz="2461"/>
          </a:p>
        </p:txBody>
      </p:sp>
      <p:grpSp>
        <p:nvGrpSpPr>
          <p:cNvPr id="17" name="Group 20"/>
          <p:cNvGrpSpPr>
            <a:grpSpLocks/>
          </p:cNvGrpSpPr>
          <p:nvPr/>
        </p:nvGrpSpPr>
        <p:grpSpPr bwMode="auto">
          <a:xfrm>
            <a:off x="339328" y="5492875"/>
            <a:ext cx="8520038" cy="510108"/>
            <a:chOff x="8331200" y="6068798"/>
            <a:chExt cx="3126162" cy="728868"/>
          </a:xfrm>
        </p:grpSpPr>
        <p:grpSp>
          <p:nvGrpSpPr>
            <p:cNvPr id="21522" name="Group 18"/>
            <p:cNvGrpSpPr>
              <a:grpSpLocks/>
            </p:cNvGrpSpPr>
            <p:nvPr/>
          </p:nvGrpSpPr>
          <p:grpSpPr bwMode="auto">
            <a:xfrm>
              <a:off x="8331200" y="6068798"/>
              <a:ext cx="2646521" cy="599817"/>
              <a:chOff x="8331200" y="6068798"/>
              <a:chExt cx="2646521" cy="599817"/>
            </a:xfrm>
          </p:grpSpPr>
          <p:pic>
            <p:nvPicPr>
              <p:cNvPr id="21524"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31200" y="6068798"/>
                <a:ext cx="666843" cy="59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77192" y="6077983"/>
                <a:ext cx="666843" cy="59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6"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44035" y="6074205"/>
                <a:ext cx="666843" cy="59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7"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10878" y="6074205"/>
                <a:ext cx="666843" cy="59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23" name="Isosceles Triangle 19"/>
            <p:cNvSpPr>
              <a:spLocks noChangeArrowheads="1"/>
            </p:cNvSpPr>
            <p:nvPr/>
          </p:nvSpPr>
          <p:spPr bwMode="auto">
            <a:xfrm rot="5400000">
              <a:off x="11008168" y="6348472"/>
              <a:ext cx="402596" cy="495792"/>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1pPr>
              <a:lvl2pPr marL="742950" indent="-28575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2pPr>
              <a:lvl3pPr marL="1143000" indent="-22860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3pPr>
              <a:lvl4pPr marL="1600200" indent="-22860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4pPr>
              <a:lvl5pPr marL="2057400" indent="-228600">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5pPr>
              <a:lvl6pPr marL="25146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6pPr>
              <a:lvl7pPr marL="29718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7pPr>
              <a:lvl8pPr marL="34290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8pPr>
              <a:lvl9pPr marL="3886200" indent="-228600" eaLnBrk="0" fontAlgn="base" hangingPunct="0">
                <a:spcBef>
                  <a:spcPct val="0"/>
                </a:spcBef>
                <a:spcAft>
                  <a:spcPct val="0"/>
                </a:spcAft>
                <a:tabLst>
                  <a:tab pos="1066800" algn="l"/>
                </a:tabLst>
                <a:defRPr sz="3500">
                  <a:solidFill>
                    <a:schemeClr val="tx1"/>
                  </a:solidFill>
                  <a:latin typeface="Helvetica" panose="020B0604020202020204" pitchFamily="34" charset="0"/>
                  <a:ea typeface="ヒラギノ角ゴ ProN W3"/>
                  <a:cs typeface="ヒラギノ角ゴ ProN W3"/>
                  <a:sym typeface="Helvetica" panose="020B0604020202020204" pitchFamily="34" charset="0"/>
                </a:defRPr>
              </a:lvl9pPr>
            </a:lstStyle>
            <a:p>
              <a:pPr algn="ctr" eaLnBrk="1" hangingPunct="1"/>
              <a:endParaRPr lang="en-US" sz="2461"/>
            </a:p>
          </p:txBody>
        </p:sp>
      </p:gr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251157" cy="373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726686" y="6472321"/>
            <a:ext cx="3976794" cy="400110"/>
          </a:xfrm>
          <a:prstGeom prst="rect">
            <a:avLst/>
          </a:prstGeom>
        </p:spPr>
        <p:txBody>
          <a:bodyPr wrap="none">
            <a:spAutoFit/>
          </a:bodyPr>
          <a:lstStyle/>
          <a:p>
            <a:r>
              <a:rPr lang="en-US" sz="2000" dirty="0">
                <a:solidFill>
                  <a:srgbClr val="FF0000"/>
                </a:solidFill>
              </a:rPr>
              <a:t>What is this spacing approximately? </a:t>
            </a:r>
          </a:p>
        </p:txBody>
      </p:sp>
    </p:spTree>
    <p:extLst>
      <p:ext uri="{BB962C8B-B14F-4D97-AF65-F5344CB8AC3E}">
        <p14:creationId xmlns:p14="http://schemas.microsoft.com/office/powerpoint/2010/main" val="1054085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5" name="Rectangle 5"/>
          <p:cNvSpPr>
            <a:spLocks noGrp="1" noChangeArrowheads="1"/>
          </p:cNvSpPr>
          <p:nvPr>
            <p:ph type="title"/>
          </p:nvPr>
        </p:nvSpPr>
        <p:spPr>
          <a:xfrm>
            <a:off x="2667000" y="249238"/>
            <a:ext cx="3944937" cy="893762"/>
          </a:xfrm>
        </p:spPr>
        <p:txBody>
          <a:bodyPr/>
          <a:lstStyle/>
          <a:p>
            <a:r>
              <a:rPr lang="tr-TR" sz="4000" b="1" dirty="0">
                <a:latin typeface="+mn-lt"/>
              </a:rPr>
              <a:t>DIFFRACTION</a:t>
            </a:r>
            <a:endParaRPr lang="en-US" sz="4000" b="1" dirty="0">
              <a:latin typeface="+mn-lt"/>
            </a:endParaRPr>
          </a:p>
        </p:txBody>
      </p:sp>
      <p:sp>
        <p:nvSpPr>
          <p:cNvPr id="92173" name="Rectangle 13"/>
          <p:cNvSpPr>
            <a:spLocks noGrp="1" noChangeArrowheads="1"/>
          </p:cNvSpPr>
          <p:nvPr>
            <p:ph type="body" sz="half" idx="1"/>
          </p:nvPr>
        </p:nvSpPr>
        <p:spPr>
          <a:xfrm>
            <a:off x="0" y="1216025"/>
            <a:ext cx="8915400" cy="4651375"/>
          </a:xfrm>
        </p:spPr>
        <p:txBody>
          <a:bodyPr>
            <a:noAutofit/>
          </a:bodyPr>
          <a:lstStyle/>
          <a:p>
            <a:pPr algn="just"/>
            <a:r>
              <a:rPr lang="en-US" sz="2800" dirty="0"/>
              <a:t>Diffraction is a wave phenomenon in which the apparent bending and spreading of waves when they meet an obstruction is measured. </a:t>
            </a:r>
            <a:endParaRPr lang="tr-TR" sz="2800" dirty="0"/>
          </a:p>
          <a:p>
            <a:pPr algn="just"/>
            <a:r>
              <a:rPr lang="en-US" sz="2800" dirty="0"/>
              <a:t>Diffraction occurs with</a:t>
            </a:r>
            <a:r>
              <a:rPr lang="tr-TR" sz="2800" dirty="0"/>
              <a:t> </a:t>
            </a:r>
            <a:r>
              <a:rPr lang="en-US" sz="2800" dirty="0"/>
              <a:t>electromagnetic waves, such as light and radio waves, and also in sound waves and water waves. </a:t>
            </a:r>
            <a:endParaRPr lang="tr-TR" sz="2800" dirty="0"/>
          </a:p>
          <a:p>
            <a:pPr algn="just">
              <a:lnSpc>
                <a:spcPct val="80000"/>
              </a:lnSpc>
            </a:pPr>
            <a:r>
              <a:rPr lang="en-US" sz="2800" dirty="0"/>
              <a:t>X-ray diffraction is optimally sensitive to the periodic nature of the solid’s atomic structure.</a:t>
            </a:r>
          </a:p>
          <a:p>
            <a:pPr algn="just">
              <a:lnSpc>
                <a:spcPct val="80000"/>
              </a:lnSpc>
            </a:pPr>
            <a:endParaRPr lang="en-US" sz="2800" dirty="0"/>
          </a:p>
        </p:txBody>
      </p:sp>
      <p:pic>
        <p:nvPicPr>
          <p:cNvPr id="500738" name="Picture 2" descr="http://gemologyproject.com/wiki/images/7/70/Diffra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383785"/>
            <a:ext cx="4114800" cy="2495551"/>
          </a:xfrm>
          <a:prstGeom prst="rect">
            <a:avLst/>
          </a:prstGeom>
          <a:noFill/>
          <a:extLst>
            <a:ext uri="{909E8E84-426E-40DD-AFC4-6F175D3DCCD1}">
              <a14:hiddenFill xmlns:a14="http://schemas.microsoft.com/office/drawing/2010/main">
                <a:solidFill>
                  <a:srgbClr val="FFFFFF"/>
                </a:solidFill>
              </a14:hiddenFill>
            </a:ext>
          </a:extLst>
        </p:spPr>
      </p:pic>
      <p:pic>
        <p:nvPicPr>
          <p:cNvPr id="500740" name="Picture 4" descr="http://www.files.chem.vt.edu/chem-ed/diffraction/graphics/diffexp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605337"/>
            <a:ext cx="3505200" cy="2524126"/>
          </a:xfrm>
          <a:prstGeom prst="rect">
            <a:avLst/>
          </a:prstGeom>
          <a:noFill/>
          <a:extLst>
            <a:ext uri="{909E8E84-426E-40DD-AFC4-6F175D3DCCD1}">
              <a14:hiddenFill xmlns:a14="http://schemas.microsoft.com/office/drawing/2010/main">
                <a:solidFill>
                  <a:srgbClr val="FFFFFF"/>
                </a:solidFill>
              </a14:hiddenFill>
            </a:ext>
          </a:extLst>
        </p:spPr>
      </p:pic>
      <p:pic>
        <p:nvPicPr>
          <p:cNvPr id="500742" name="Picture 6" descr="http://www.thestargarden.co.uk/images/164.%20Water%20diffraction%20-%20C.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9563" y="4992436"/>
            <a:ext cx="2190750" cy="1749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8977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7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07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17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944" y="381000"/>
            <a:ext cx="4648200" cy="1569660"/>
          </a:xfrm>
          <a:prstGeom prst="rect">
            <a:avLst/>
          </a:prstGeom>
          <a:noFill/>
        </p:spPr>
        <p:txBody>
          <a:bodyPr wrap="square">
            <a:spAutoFit/>
          </a:bodyPr>
          <a:lstStyle/>
          <a:p>
            <a:pPr algn="ctr">
              <a:defRPr/>
            </a:pPr>
            <a:r>
              <a:rPr lang="en-US" sz="3200" dirty="0">
                <a:latin typeface="+mn-lt"/>
              </a:rPr>
              <a:t>When X-rays interact with atoms, you get scattering</a:t>
            </a:r>
            <a:br>
              <a:rPr lang="en-US" sz="3200" dirty="0">
                <a:latin typeface="+mn-lt"/>
              </a:rPr>
            </a:br>
            <a:endParaRPr lang="en-US" sz="3200" dirty="0">
              <a:latin typeface="+mn-lt"/>
            </a:endParaRPr>
          </a:p>
        </p:txBody>
      </p:sp>
      <p:sp>
        <p:nvSpPr>
          <p:cNvPr id="4" name="TextBox 3"/>
          <p:cNvSpPr txBox="1"/>
          <p:nvPr/>
        </p:nvSpPr>
        <p:spPr>
          <a:xfrm>
            <a:off x="-35443" y="1906012"/>
            <a:ext cx="4880630" cy="3046988"/>
          </a:xfrm>
          <a:prstGeom prst="rect">
            <a:avLst/>
          </a:prstGeom>
          <a:noFill/>
        </p:spPr>
        <p:txBody>
          <a:bodyPr wrap="none">
            <a:spAutoFit/>
          </a:bodyPr>
          <a:lstStyle/>
          <a:p>
            <a:pPr algn="ctr">
              <a:defRPr/>
            </a:pPr>
            <a:r>
              <a:rPr lang="en-US" sz="3200" u="sng" dirty="0">
                <a:latin typeface="+mn-lt"/>
              </a:rPr>
              <a:t>Scattering</a:t>
            </a:r>
            <a:r>
              <a:rPr lang="en-US" sz="3200" dirty="0">
                <a:latin typeface="+mn-lt"/>
              </a:rPr>
              <a:t> is the </a:t>
            </a:r>
            <a:br>
              <a:rPr lang="en-US" sz="3200" dirty="0">
                <a:latin typeface="+mn-lt"/>
              </a:rPr>
            </a:br>
            <a:r>
              <a:rPr lang="en-US" sz="3200" dirty="0">
                <a:latin typeface="+mn-lt"/>
              </a:rPr>
              <a:t>emission of X-rays of </a:t>
            </a:r>
            <a:br>
              <a:rPr lang="en-US" sz="3200" dirty="0">
                <a:latin typeface="+mn-lt"/>
              </a:rPr>
            </a:br>
            <a:r>
              <a:rPr lang="en-US" sz="3200" dirty="0">
                <a:latin typeface="+mn-lt"/>
              </a:rPr>
              <a:t>the same frequency/energy </a:t>
            </a:r>
            <a:br>
              <a:rPr lang="en-US" sz="3200" dirty="0">
                <a:latin typeface="+mn-lt"/>
              </a:rPr>
            </a:br>
            <a:r>
              <a:rPr lang="en-US" sz="3200" dirty="0">
                <a:latin typeface="+mn-lt"/>
              </a:rPr>
              <a:t>as the incident X-rays in all</a:t>
            </a:r>
            <a:br>
              <a:rPr lang="en-US" sz="3200" dirty="0">
                <a:latin typeface="+mn-lt"/>
              </a:rPr>
            </a:br>
            <a:r>
              <a:rPr lang="en-US" sz="3200" dirty="0">
                <a:latin typeface="+mn-lt"/>
              </a:rPr>
              <a:t>directions (but with </a:t>
            </a:r>
            <a:br>
              <a:rPr lang="en-US" sz="3200" dirty="0">
                <a:latin typeface="+mn-lt"/>
              </a:rPr>
            </a:br>
            <a:r>
              <a:rPr lang="en-US" sz="3200" dirty="0">
                <a:latin typeface="+mn-lt"/>
              </a:rPr>
              <a:t>much lower intensity)</a:t>
            </a:r>
          </a:p>
        </p:txBody>
      </p:sp>
      <p:pic>
        <p:nvPicPr>
          <p:cNvPr id="5" name="Picture 10"/>
          <p:cNvPicPr>
            <a:picLocks noChangeAspect="1" noChangeArrowheads="1"/>
          </p:cNvPicPr>
          <p:nvPr/>
        </p:nvPicPr>
        <p:blipFill>
          <a:blip r:embed="rId3"/>
          <a:srcRect l="52437" t="20139" r="10710" b="47112"/>
          <a:stretch>
            <a:fillRect/>
          </a:stretch>
        </p:blipFill>
        <p:spPr bwMode="auto">
          <a:xfrm>
            <a:off x="0" y="5003271"/>
            <a:ext cx="2808288" cy="1871662"/>
          </a:xfrm>
          <a:prstGeom prst="rect">
            <a:avLst/>
          </a:prstGeom>
          <a:noFill/>
          <a:ln w="9525">
            <a:noFill/>
            <a:miter lim="800000"/>
            <a:headEnd/>
            <a:tailEnd/>
          </a:ln>
          <a:effectLst/>
        </p:spPr>
      </p:pic>
      <p:pic>
        <p:nvPicPr>
          <p:cNvPr id="6" name="Picture 9"/>
          <p:cNvPicPr>
            <a:picLocks noChangeAspect="1" noChangeArrowheads="1"/>
          </p:cNvPicPr>
          <p:nvPr/>
        </p:nvPicPr>
        <p:blipFill>
          <a:blip r:embed="rId4"/>
          <a:srcRect l="52917" t="20139" r="11166" b="48361"/>
          <a:stretch>
            <a:fillRect/>
          </a:stretch>
        </p:blipFill>
        <p:spPr bwMode="auto">
          <a:xfrm>
            <a:off x="2057400" y="4998508"/>
            <a:ext cx="2736850" cy="1800225"/>
          </a:xfrm>
          <a:prstGeom prst="rect">
            <a:avLst/>
          </a:prstGeom>
          <a:noFill/>
          <a:ln w="9525">
            <a:noFill/>
            <a:miter lim="800000"/>
            <a:headEnd/>
            <a:tailEnd/>
          </a:ln>
          <a:effectLst/>
        </p:spPr>
      </p:pic>
      <p:pic>
        <p:nvPicPr>
          <p:cNvPr id="7" name="Picture 14"/>
          <p:cNvPicPr>
            <a:picLocks noChangeAspect="1" noChangeArrowheads="1"/>
          </p:cNvPicPr>
          <p:nvPr/>
        </p:nvPicPr>
        <p:blipFill>
          <a:blip r:embed="rId5"/>
          <a:srcRect l="52354" t="58833" r="11270" b="8417"/>
          <a:stretch>
            <a:fillRect/>
          </a:stretch>
        </p:blipFill>
        <p:spPr bwMode="auto">
          <a:xfrm>
            <a:off x="4343400" y="4953000"/>
            <a:ext cx="2771775" cy="1871662"/>
          </a:xfrm>
          <a:prstGeom prst="rect">
            <a:avLst/>
          </a:prstGeom>
          <a:noFill/>
          <a:ln w="9525">
            <a:noFill/>
            <a:miter lim="800000"/>
            <a:headEnd/>
            <a:tailEnd/>
          </a:ln>
          <a:effectLst/>
        </p:spPr>
      </p:pic>
      <p:pic>
        <p:nvPicPr>
          <p:cNvPr id="8" name="Picture 12"/>
          <p:cNvPicPr>
            <a:picLocks noChangeAspect="1" noChangeArrowheads="1"/>
          </p:cNvPicPr>
          <p:nvPr/>
        </p:nvPicPr>
        <p:blipFill>
          <a:blip r:embed="rId4"/>
          <a:srcRect l="52917" t="59195" r="11166" b="8000"/>
          <a:stretch>
            <a:fillRect/>
          </a:stretch>
        </p:blipFill>
        <p:spPr bwMode="auto">
          <a:xfrm>
            <a:off x="6407150" y="4983162"/>
            <a:ext cx="2736850" cy="1874838"/>
          </a:xfrm>
          <a:prstGeom prst="rect">
            <a:avLst/>
          </a:prstGeom>
          <a:noFill/>
          <a:ln w="9525">
            <a:noFill/>
            <a:miter lim="800000"/>
            <a:headEnd/>
            <a:tailEnd/>
          </a:ln>
          <a:effec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0975" y="92392"/>
            <a:ext cx="5257800" cy="3680460"/>
          </a:xfrm>
          <a:prstGeom prst="rect">
            <a:avLst/>
          </a:prstGeom>
        </p:spPr>
      </p:pic>
      <p:sp>
        <p:nvSpPr>
          <p:cNvPr id="10" name="TextBox 9"/>
          <p:cNvSpPr txBox="1"/>
          <p:nvPr/>
        </p:nvSpPr>
        <p:spPr>
          <a:xfrm>
            <a:off x="4495800" y="3670518"/>
            <a:ext cx="4648200" cy="1815882"/>
          </a:xfrm>
          <a:prstGeom prst="rect">
            <a:avLst/>
          </a:prstGeom>
          <a:noFill/>
        </p:spPr>
        <p:txBody>
          <a:bodyPr wrap="square">
            <a:spAutoFit/>
          </a:bodyPr>
          <a:lstStyle/>
          <a:p>
            <a:pPr algn="ctr">
              <a:defRPr/>
            </a:pPr>
            <a:r>
              <a:rPr lang="en-US" sz="2800" dirty="0">
                <a:solidFill>
                  <a:srgbClr val="FF0000"/>
                </a:solidFill>
              </a:rPr>
              <a:t>Similar to the double slit experiment, this scattering will sometimes be constructive</a:t>
            </a:r>
            <a:br>
              <a:rPr lang="en-US" sz="2800" dirty="0">
                <a:solidFill>
                  <a:srgbClr val="FF0000"/>
                </a:solidFill>
              </a:rPr>
            </a:br>
            <a:endParaRPr lang="en-US" sz="2800" dirty="0">
              <a:solidFill>
                <a:srgbClr val="FF0000"/>
              </a:solidFill>
            </a:endParaRPr>
          </a:p>
        </p:txBody>
      </p:sp>
      <p:pic>
        <p:nvPicPr>
          <p:cNvPr id="11" name="Picture 10"/>
          <p:cNvPicPr>
            <a:picLocks noChangeAspect="1"/>
          </p:cNvPicPr>
          <p:nvPr/>
        </p:nvPicPr>
        <p:blipFill>
          <a:blip r:embed="rId7"/>
          <a:stretch>
            <a:fillRect/>
          </a:stretch>
        </p:blipFill>
        <p:spPr>
          <a:xfrm>
            <a:off x="-76200" y="219255"/>
            <a:ext cx="5791200" cy="3209745"/>
          </a:xfrm>
          <a:prstGeom prst="rect">
            <a:avLst/>
          </a:prstGeom>
        </p:spPr>
      </p:pic>
    </p:spTree>
    <p:extLst>
      <p:ext uri="{BB962C8B-B14F-4D97-AF65-F5344CB8AC3E}">
        <p14:creationId xmlns:p14="http://schemas.microsoft.com/office/powerpoint/2010/main" val="3262126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523574" y="704470"/>
            <a:ext cx="6096851" cy="5449060"/>
          </a:xfrm>
          <a:prstGeom prst="rect">
            <a:avLst/>
          </a:prstGeom>
        </p:spPr>
      </p:pic>
      <p:cxnSp>
        <p:nvCxnSpPr>
          <p:cNvPr id="4" name="Straight Arrow Connector 3"/>
          <p:cNvCxnSpPr/>
          <p:nvPr/>
        </p:nvCxnSpPr>
        <p:spPr>
          <a:xfrm>
            <a:off x="3200400" y="228600"/>
            <a:ext cx="0" cy="9906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248400" y="228600"/>
            <a:ext cx="0" cy="9906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505200" y="106823"/>
            <a:ext cx="3657600" cy="523220"/>
          </a:xfrm>
          <a:prstGeom prst="rect">
            <a:avLst/>
          </a:prstGeom>
          <a:noFill/>
        </p:spPr>
        <p:txBody>
          <a:bodyPr wrap="square" rtlCol="0">
            <a:spAutoFit/>
          </a:bodyPr>
          <a:lstStyle/>
          <a:p>
            <a:r>
              <a:rPr lang="en-US" sz="2800" b="1" dirty="0">
                <a:solidFill>
                  <a:srgbClr val="0070C0"/>
                </a:solidFill>
              </a:rPr>
              <a:t>Incident beam</a:t>
            </a:r>
          </a:p>
        </p:txBody>
      </p:sp>
      <p:cxnSp>
        <p:nvCxnSpPr>
          <p:cNvPr id="9" name="Straight Arrow Connector 8"/>
          <p:cNvCxnSpPr/>
          <p:nvPr/>
        </p:nvCxnSpPr>
        <p:spPr>
          <a:xfrm>
            <a:off x="4621563" y="5334000"/>
            <a:ext cx="0" cy="9906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876800" y="6008628"/>
            <a:ext cx="3657600" cy="523220"/>
          </a:xfrm>
          <a:prstGeom prst="rect">
            <a:avLst/>
          </a:prstGeom>
          <a:noFill/>
        </p:spPr>
        <p:txBody>
          <a:bodyPr wrap="square" rtlCol="0">
            <a:spAutoFit/>
          </a:bodyPr>
          <a:lstStyle/>
          <a:p>
            <a:r>
              <a:rPr lang="en-US" sz="2800" b="1" dirty="0" err="1">
                <a:solidFill>
                  <a:srgbClr val="0070C0"/>
                </a:solidFill>
              </a:rPr>
              <a:t>Zeroth</a:t>
            </a:r>
            <a:r>
              <a:rPr lang="en-US" sz="2800" b="1" dirty="0">
                <a:solidFill>
                  <a:srgbClr val="0070C0"/>
                </a:solidFill>
              </a:rPr>
              <a:t> Order</a:t>
            </a:r>
          </a:p>
        </p:txBody>
      </p:sp>
      <p:pic>
        <p:nvPicPr>
          <p:cNvPr id="11" name="Picture 10"/>
          <p:cNvPicPr>
            <a:picLocks noChangeAspect="1"/>
          </p:cNvPicPr>
          <p:nvPr/>
        </p:nvPicPr>
        <p:blipFill>
          <a:blip r:embed="rId4"/>
          <a:stretch>
            <a:fillRect/>
          </a:stretch>
        </p:blipFill>
        <p:spPr>
          <a:xfrm>
            <a:off x="1011084" y="6553157"/>
            <a:ext cx="7220958" cy="304843"/>
          </a:xfrm>
          <a:prstGeom prst="rect">
            <a:avLst/>
          </a:prstGeom>
        </p:spPr>
      </p:pic>
      <p:cxnSp>
        <p:nvCxnSpPr>
          <p:cNvPr id="3" name="Straight Connector 2"/>
          <p:cNvCxnSpPr/>
          <p:nvPr/>
        </p:nvCxnSpPr>
        <p:spPr>
          <a:xfrm>
            <a:off x="1371600" y="3200400"/>
            <a:ext cx="1828800" cy="1676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523574" y="4038600"/>
            <a:ext cx="762426" cy="762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2769752">
            <a:off x="1005975" y="4299527"/>
            <a:ext cx="1981200" cy="400110"/>
          </a:xfrm>
          <a:prstGeom prst="rect">
            <a:avLst/>
          </a:prstGeom>
          <a:noFill/>
        </p:spPr>
        <p:txBody>
          <a:bodyPr wrap="square" rtlCol="0">
            <a:spAutoFit/>
          </a:bodyPr>
          <a:lstStyle/>
          <a:p>
            <a:r>
              <a:rPr lang="en-US" sz="2000" dirty="0"/>
              <a:t>Second order</a:t>
            </a:r>
          </a:p>
        </p:txBody>
      </p:sp>
      <p:sp>
        <p:nvSpPr>
          <p:cNvPr id="15" name="TextBox 14"/>
          <p:cNvSpPr txBox="1"/>
          <p:nvPr/>
        </p:nvSpPr>
        <p:spPr>
          <a:xfrm rot="16200000">
            <a:off x="-2394496" y="3244304"/>
            <a:ext cx="5819060" cy="646331"/>
          </a:xfrm>
          <a:prstGeom prst="rect">
            <a:avLst/>
          </a:prstGeom>
          <a:noFill/>
        </p:spPr>
        <p:txBody>
          <a:bodyPr wrap="square" rtlCol="0">
            <a:spAutoFit/>
          </a:bodyPr>
          <a:lstStyle/>
          <a:p>
            <a:r>
              <a:rPr lang="en-US" sz="3600" b="1" dirty="0">
                <a:solidFill>
                  <a:srgbClr val="FF0000"/>
                </a:solidFill>
              </a:rPr>
              <a:t>Will look at this again shortly</a:t>
            </a:r>
          </a:p>
        </p:txBody>
      </p:sp>
      <p:pic>
        <p:nvPicPr>
          <p:cNvPr id="16" name="Picture 15" descr="ed1">
            <a:extLst>
              <a:ext uri="{FF2B5EF4-FFF2-40B4-BE49-F238E27FC236}">
                <a16:creationId xmlns:a16="http://schemas.microsoft.com/office/drawing/2014/main" id="{FAB8A402-C220-495E-B32E-7BDFBB9C0885}"/>
              </a:ext>
            </a:extLst>
          </p:cNvPr>
          <p:cNvPicPr>
            <a:picLocks noChangeAspect="1" noChangeArrowheads="1"/>
          </p:cNvPicPr>
          <p:nvPr/>
        </p:nvPicPr>
        <p:blipFill>
          <a:blip r:embed="rId5"/>
          <a:srcRect/>
          <a:stretch>
            <a:fillRect/>
          </a:stretch>
        </p:blipFill>
        <p:spPr bwMode="auto">
          <a:xfrm>
            <a:off x="6876222" y="228600"/>
            <a:ext cx="2098004" cy="2706559"/>
          </a:xfrm>
          <a:prstGeom prst="rect">
            <a:avLst/>
          </a:prstGeom>
          <a:noFill/>
          <a:ln w="9525">
            <a:noFill/>
            <a:miter lim="800000"/>
            <a:headEnd/>
            <a:tailEnd/>
          </a:ln>
        </p:spPr>
      </p:pic>
      <p:pic>
        <p:nvPicPr>
          <p:cNvPr id="17" name="Picture 16">
            <a:extLst>
              <a:ext uri="{FF2B5EF4-FFF2-40B4-BE49-F238E27FC236}">
                <a16:creationId xmlns:a16="http://schemas.microsoft.com/office/drawing/2014/main" id="{C43766FC-8BE4-4C01-80C8-7D5FBCB278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71233" y="3009586"/>
            <a:ext cx="1748967" cy="1224277"/>
          </a:xfrm>
          <a:prstGeom prst="rect">
            <a:avLst/>
          </a:prstGeom>
        </p:spPr>
      </p:pic>
      <p:pic>
        <p:nvPicPr>
          <p:cNvPr id="2" name="Picture 1">
            <a:extLst>
              <a:ext uri="{FF2B5EF4-FFF2-40B4-BE49-F238E27FC236}">
                <a16:creationId xmlns:a16="http://schemas.microsoft.com/office/drawing/2014/main" id="{7ED25881-1486-1315-B0CF-ED124985AD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8953" y="4581260"/>
            <a:ext cx="1706178" cy="1706178"/>
          </a:xfrm>
          <a:prstGeom prst="rect">
            <a:avLst/>
          </a:prstGeom>
        </p:spPr>
      </p:pic>
    </p:spTree>
    <p:extLst>
      <p:ext uri="{BB962C8B-B14F-4D97-AF65-F5344CB8AC3E}">
        <p14:creationId xmlns:p14="http://schemas.microsoft.com/office/powerpoint/2010/main" val="189068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026"/>
          <p:cNvSpPr>
            <a:spLocks noGrp="1" noChangeArrowheads="1"/>
          </p:cNvSpPr>
          <p:nvPr>
            <p:ph type="title"/>
          </p:nvPr>
        </p:nvSpPr>
        <p:spPr>
          <a:xfrm>
            <a:off x="685800" y="0"/>
            <a:ext cx="7772400" cy="533400"/>
          </a:xfrm>
        </p:spPr>
        <p:txBody>
          <a:bodyPr>
            <a:noAutofit/>
          </a:bodyPr>
          <a:lstStyle/>
          <a:p>
            <a:r>
              <a:rPr lang="en-US" sz="3200" b="1" dirty="0">
                <a:latin typeface="Times New Roman" panose="02020603050405020304" pitchFamily="18" charset="0"/>
                <a:cs typeface="Times New Roman" panose="02020603050405020304" pitchFamily="18" charset="0"/>
              </a:rPr>
              <a:t>Physical Model for X-ray Scattering</a:t>
            </a:r>
          </a:p>
        </p:txBody>
      </p:sp>
      <p:sp>
        <p:nvSpPr>
          <p:cNvPr id="91139" name="Text Box 1027"/>
          <p:cNvSpPr txBox="1">
            <a:spLocks noChangeArrowheads="1"/>
          </p:cNvSpPr>
          <p:nvPr/>
        </p:nvSpPr>
        <p:spPr bwMode="auto">
          <a:xfrm>
            <a:off x="495300" y="1035798"/>
            <a:ext cx="8153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cs typeface="Times New Roman" charset="0"/>
              </a:defRPr>
            </a:lvl1pPr>
            <a:lvl2pPr marL="973138" indent="-457200">
              <a:defRPr sz="2400">
                <a:solidFill>
                  <a:schemeClr val="tx1"/>
                </a:solidFill>
                <a:latin typeface="Times New Roman" charset="0"/>
                <a:cs typeface="Times New Roman" charset="0"/>
              </a:defRPr>
            </a:lvl2pPr>
            <a:lvl3pPr marL="1544638" indent="-457200">
              <a:defRPr sz="2400">
                <a:solidFill>
                  <a:schemeClr val="tx1"/>
                </a:solidFill>
                <a:latin typeface="Times New Roman" charset="0"/>
                <a:cs typeface="Times New Roman" charset="0"/>
              </a:defRPr>
            </a:lvl3pPr>
            <a:lvl4pPr marL="2116138" indent="-457200">
              <a:defRPr sz="2400">
                <a:solidFill>
                  <a:schemeClr val="tx1"/>
                </a:solidFill>
                <a:latin typeface="Times New Roman" charset="0"/>
                <a:cs typeface="Times New Roman" charset="0"/>
              </a:defRPr>
            </a:lvl4pPr>
            <a:lvl5pPr marL="2687638" indent="-457200">
              <a:defRPr sz="2400">
                <a:solidFill>
                  <a:schemeClr val="tx1"/>
                </a:solidFill>
                <a:latin typeface="Times New Roman" charset="0"/>
                <a:cs typeface="Times New Roman" charset="0"/>
              </a:defRPr>
            </a:lvl5pPr>
            <a:lvl6pPr marL="3144838" indent="-457200" fontAlgn="base">
              <a:spcBef>
                <a:spcPct val="0"/>
              </a:spcBef>
              <a:spcAft>
                <a:spcPct val="0"/>
              </a:spcAft>
              <a:defRPr sz="2400">
                <a:solidFill>
                  <a:schemeClr val="tx1"/>
                </a:solidFill>
                <a:latin typeface="Times New Roman" charset="0"/>
                <a:cs typeface="Times New Roman" charset="0"/>
              </a:defRPr>
            </a:lvl6pPr>
            <a:lvl7pPr marL="3602038" indent="-457200" fontAlgn="base">
              <a:spcBef>
                <a:spcPct val="0"/>
              </a:spcBef>
              <a:spcAft>
                <a:spcPct val="0"/>
              </a:spcAft>
              <a:defRPr sz="2400">
                <a:solidFill>
                  <a:schemeClr val="tx1"/>
                </a:solidFill>
                <a:latin typeface="Times New Roman" charset="0"/>
                <a:cs typeface="Times New Roman" charset="0"/>
              </a:defRPr>
            </a:lvl7pPr>
            <a:lvl8pPr marL="4059238" indent="-457200" fontAlgn="base">
              <a:spcBef>
                <a:spcPct val="0"/>
              </a:spcBef>
              <a:spcAft>
                <a:spcPct val="0"/>
              </a:spcAft>
              <a:defRPr sz="2400">
                <a:solidFill>
                  <a:schemeClr val="tx1"/>
                </a:solidFill>
                <a:latin typeface="Times New Roman" charset="0"/>
                <a:cs typeface="Times New Roman" charset="0"/>
              </a:defRPr>
            </a:lvl8pPr>
            <a:lvl9pPr marL="4516438" indent="-457200" fontAlgn="base">
              <a:spcBef>
                <a:spcPct val="0"/>
              </a:spcBef>
              <a:spcAft>
                <a:spcPct val="0"/>
              </a:spcAft>
              <a:defRPr sz="2400">
                <a:solidFill>
                  <a:schemeClr val="tx1"/>
                </a:solidFill>
                <a:latin typeface="Times New Roman" charset="0"/>
                <a:cs typeface="Times New Roman" charset="0"/>
              </a:defRPr>
            </a:lvl9pPr>
          </a:lstStyle>
          <a:p>
            <a:pPr algn="ctr">
              <a:spcBef>
                <a:spcPct val="50000"/>
              </a:spcBef>
            </a:pPr>
            <a:r>
              <a:rPr lang="en-US" sz="3200" dirty="0"/>
              <a:t>Consider a plane wave scattering on an atom.</a:t>
            </a:r>
          </a:p>
        </p:txBody>
      </p:sp>
      <p:sp>
        <p:nvSpPr>
          <p:cNvPr id="91140" name="Oval 1028"/>
          <p:cNvSpPr>
            <a:spLocks noChangeArrowheads="1"/>
          </p:cNvSpPr>
          <p:nvPr/>
        </p:nvSpPr>
        <p:spPr bwMode="auto">
          <a:xfrm>
            <a:off x="6851650" y="3149702"/>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42" name="Line 1030"/>
          <p:cNvSpPr>
            <a:spLocks noChangeShapeType="1"/>
          </p:cNvSpPr>
          <p:nvPr/>
        </p:nvSpPr>
        <p:spPr bwMode="auto">
          <a:xfrm flipV="1">
            <a:off x="5689600" y="3225902"/>
            <a:ext cx="1162050" cy="293132"/>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44" name="Line 1032"/>
          <p:cNvSpPr>
            <a:spLocks noChangeShapeType="1"/>
          </p:cNvSpPr>
          <p:nvPr/>
        </p:nvSpPr>
        <p:spPr bwMode="auto">
          <a:xfrm>
            <a:off x="7020162" y="3339276"/>
            <a:ext cx="1285098" cy="2082902"/>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49" name="Text Box 1037"/>
          <p:cNvSpPr txBox="1">
            <a:spLocks noChangeArrowheads="1"/>
          </p:cNvSpPr>
          <p:nvPr/>
        </p:nvSpPr>
        <p:spPr bwMode="auto">
          <a:xfrm>
            <a:off x="5251450" y="285125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aphicFrame>
        <p:nvGraphicFramePr>
          <p:cNvPr id="91150" name="Object 1038"/>
          <p:cNvGraphicFramePr>
            <a:graphicFrameLocks noChangeAspect="1"/>
          </p:cNvGraphicFramePr>
          <p:nvPr>
            <p:extLst>
              <p:ext uri="{D42A27DB-BD31-4B8C-83A1-F6EECF244321}">
                <p14:modId xmlns:p14="http://schemas.microsoft.com/office/powerpoint/2010/main" val="4140587258"/>
              </p:ext>
            </p:extLst>
          </p:nvPr>
        </p:nvGraphicFramePr>
        <p:xfrm>
          <a:off x="5297488" y="2800452"/>
          <a:ext cx="392112" cy="573088"/>
        </p:xfrm>
        <a:graphic>
          <a:graphicData uri="http://schemas.openxmlformats.org/presentationml/2006/ole">
            <mc:AlternateContent xmlns:mc="http://schemas.openxmlformats.org/markup-compatibility/2006">
              <mc:Choice xmlns:v="urn:schemas-microsoft-com:vml" Requires="v">
                <p:oleObj name="Equation" r:id="rId3" imgW="164880" imgH="241200" progId="Equation.3">
                  <p:embed/>
                </p:oleObj>
              </mc:Choice>
              <mc:Fallback>
                <p:oleObj name="Equation" r:id="rId3" imgW="164880" imgH="241200" progId="Equation.3">
                  <p:embed/>
                  <p:pic>
                    <p:nvPicPr>
                      <p:cNvPr id="0" name=""/>
                      <p:cNvPicPr>
                        <a:picLocks noChangeAspect="1" noChangeArrowheads="1"/>
                      </p:cNvPicPr>
                      <p:nvPr/>
                    </p:nvPicPr>
                    <p:blipFill>
                      <a:blip r:embed="rId4"/>
                      <a:srcRect/>
                      <a:stretch>
                        <a:fillRect/>
                      </a:stretch>
                    </p:blipFill>
                    <p:spPr bwMode="auto">
                      <a:xfrm>
                        <a:off x="5297488" y="2800452"/>
                        <a:ext cx="392112" cy="5730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151" name="Object 1039"/>
          <p:cNvGraphicFramePr>
            <a:graphicFrameLocks noChangeAspect="1"/>
          </p:cNvGraphicFramePr>
          <p:nvPr>
            <p:extLst>
              <p:ext uri="{D42A27DB-BD31-4B8C-83A1-F6EECF244321}">
                <p14:modId xmlns:p14="http://schemas.microsoft.com/office/powerpoint/2010/main" val="3752626324"/>
              </p:ext>
            </p:extLst>
          </p:nvPr>
        </p:nvGraphicFramePr>
        <p:xfrm>
          <a:off x="7270599" y="4421056"/>
          <a:ext cx="392112" cy="482600"/>
        </p:xfrm>
        <a:graphic>
          <a:graphicData uri="http://schemas.openxmlformats.org/presentationml/2006/ole">
            <mc:AlternateContent xmlns:mc="http://schemas.openxmlformats.org/markup-compatibility/2006">
              <mc:Choice xmlns:v="urn:schemas-microsoft-com:vml" Requires="v">
                <p:oleObj name="Equation" r:id="rId5" imgW="164880" imgH="203040" progId="Equation.3">
                  <p:embed/>
                </p:oleObj>
              </mc:Choice>
              <mc:Fallback>
                <p:oleObj name="Equation" r:id="rId5" imgW="164880" imgH="203040" progId="Equation.3">
                  <p:embed/>
                  <p:pic>
                    <p:nvPicPr>
                      <p:cNvPr id="0" name=""/>
                      <p:cNvPicPr>
                        <a:picLocks noChangeAspect="1" noChangeArrowheads="1"/>
                      </p:cNvPicPr>
                      <p:nvPr/>
                    </p:nvPicPr>
                    <p:blipFill>
                      <a:blip r:embed="rId6"/>
                      <a:srcRect/>
                      <a:stretch>
                        <a:fillRect/>
                      </a:stretch>
                    </p:blipFill>
                    <p:spPr bwMode="auto">
                      <a:xfrm>
                        <a:off x="7270599" y="4421056"/>
                        <a:ext cx="392112" cy="4826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1152" name="Text Box 1040"/>
          <p:cNvSpPr txBox="1">
            <a:spLocks noChangeArrowheads="1"/>
          </p:cNvSpPr>
          <p:nvPr/>
        </p:nvSpPr>
        <p:spPr bwMode="auto">
          <a:xfrm>
            <a:off x="6623050" y="2780370"/>
            <a:ext cx="6927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Atom</a:t>
            </a:r>
          </a:p>
        </p:txBody>
      </p:sp>
      <p:graphicFrame>
        <p:nvGraphicFramePr>
          <p:cNvPr id="91156" name="Object 1044"/>
          <p:cNvGraphicFramePr>
            <a:graphicFrameLocks noChangeAspect="1"/>
          </p:cNvGraphicFramePr>
          <p:nvPr>
            <p:extLst>
              <p:ext uri="{D42A27DB-BD31-4B8C-83A1-F6EECF244321}">
                <p14:modId xmlns:p14="http://schemas.microsoft.com/office/powerpoint/2010/main" val="1870091057"/>
              </p:ext>
            </p:extLst>
          </p:nvPr>
        </p:nvGraphicFramePr>
        <p:xfrm>
          <a:off x="443707" y="1658673"/>
          <a:ext cx="6007100" cy="1262062"/>
        </p:xfrm>
        <a:graphic>
          <a:graphicData uri="http://schemas.openxmlformats.org/presentationml/2006/ole">
            <mc:AlternateContent xmlns:mc="http://schemas.openxmlformats.org/markup-compatibility/2006">
              <mc:Choice xmlns:v="urn:schemas-microsoft-com:vml" Requires="v">
                <p:oleObj name="Equation" r:id="rId7" imgW="1269720" imgH="266400" progId="Equation.3">
                  <p:embed/>
                </p:oleObj>
              </mc:Choice>
              <mc:Fallback>
                <p:oleObj name="Equation" r:id="rId7" imgW="1269720" imgH="266400" progId="Equation.3">
                  <p:embed/>
                  <p:pic>
                    <p:nvPicPr>
                      <p:cNvPr id="0" name=""/>
                      <p:cNvPicPr>
                        <a:picLocks noChangeAspect="1" noChangeArrowheads="1"/>
                      </p:cNvPicPr>
                      <p:nvPr/>
                    </p:nvPicPr>
                    <p:blipFill>
                      <a:blip r:embed="rId8"/>
                      <a:srcRect/>
                      <a:stretch>
                        <a:fillRect/>
                      </a:stretch>
                    </p:blipFill>
                    <p:spPr bwMode="auto">
                      <a:xfrm>
                        <a:off x="443707" y="1658673"/>
                        <a:ext cx="6007100" cy="1262062"/>
                      </a:xfrm>
                      <a:prstGeom prst="rect">
                        <a:avLst/>
                      </a:prstGeom>
                      <a:solidFill>
                        <a:schemeClr val="bg1"/>
                      </a:solidFill>
                      <a:ln>
                        <a:noFill/>
                      </a:ln>
                      <a:effectLst/>
                    </p:spPr>
                  </p:pic>
                </p:oleObj>
              </mc:Fallback>
            </mc:AlternateContent>
          </a:graphicData>
        </a:graphic>
      </p:graphicFrame>
      <p:graphicFrame>
        <p:nvGraphicFramePr>
          <p:cNvPr id="91157" name="Object 1045"/>
          <p:cNvGraphicFramePr>
            <a:graphicFrameLocks noChangeAspect="1"/>
          </p:cNvGraphicFramePr>
          <p:nvPr>
            <p:extLst>
              <p:ext uri="{D42A27DB-BD31-4B8C-83A1-F6EECF244321}">
                <p14:modId xmlns:p14="http://schemas.microsoft.com/office/powerpoint/2010/main" val="2363530543"/>
              </p:ext>
            </p:extLst>
          </p:nvPr>
        </p:nvGraphicFramePr>
        <p:xfrm>
          <a:off x="2763837" y="5422178"/>
          <a:ext cx="6322200" cy="1192868"/>
        </p:xfrm>
        <a:graphic>
          <a:graphicData uri="http://schemas.openxmlformats.org/presentationml/2006/ole">
            <mc:AlternateContent xmlns:mc="http://schemas.openxmlformats.org/markup-compatibility/2006">
              <mc:Choice xmlns:v="urn:schemas-microsoft-com:vml" Requires="v">
                <p:oleObj name="Equation" r:id="rId9" imgW="1346040" imgH="253800" progId="Equation.3">
                  <p:embed/>
                </p:oleObj>
              </mc:Choice>
              <mc:Fallback>
                <p:oleObj name="Equation" r:id="rId9" imgW="1346040" imgH="253800" progId="Equation.3">
                  <p:embed/>
                  <p:pic>
                    <p:nvPicPr>
                      <p:cNvPr id="0" name=""/>
                      <p:cNvPicPr>
                        <a:picLocks noChangeAspect="1" noChangeArrowheads="1"/>
                      </p:cNvPicPr>
                      <p:nvPr/>
                    </p:nvPicPr>
                    <p:blipFill>
                      <a:blip r:embed="rId10"/>
                      <a:srcRect/>
                      <a:stretch>
                        <a:fillRect/>
                      </a:stretch>
                    </p:blipFill>
                    <p:spPr bwMode="auto">
                      <a:xfrm>
                        <a:off x="2763837" y="5422178"/>
                        <a:ext cx="6322200" cy="1192868"/>
                      </a:xfrm>
                      <a:prstGeom prst="rect">
                        <a:avLst/>
                      </a:prstGeom>
                      <a:solidFill>
                        <a:schemeClr val="bg1"/>
                      </a:solidFill>
                      <a:ln>
                        <a:noFill/>
                      </a:ln>
                      <a:effectLst/>
                    </p:spPr>
                  </p:pic>
                </p:oleObj>
              </mc:Fallback>
            </mc:AlternateContent>
          </a:graphicData>
        </a:graphic>
      </p:graphicFrame>
      <p:graphicFrame>
        <p:nvGraphicFramePr>
          <p:cNvPr id="26" name="Object 1038"/>
          <p:cNvGraphicFramePr>
            <a:graphicFrameLocks noChangeAspect="1"/>
          </p:cNvGraphicFramePr>
          <p:nvPr>
            <p:extLst>
              <p:ext uri="{D42A27DB-BD31-4B8C-83A1-F6EECF244321}">
                <p14:modId xmlns:p14="http://schemas.microsoft.com/office/powerpoint/2010/main" val="2588729301"/>
              </p:ext>
            </p:extLst>
          </p:nvPr>
        </p:nvGraphicFramePr>
        <p:xfrm>
          <a:off x="5918200" y="2703614"/>
          <a:ext cx="360363" cy="484188"/>
        </p:xfrm>
        <a:graphic>
          <a:graphicData uri="http://schemas.openxmlformats.org/presentationml/2006/ole">
            <mc:AlternateContent xmlns:mc="http://schemas.openxmlformats.org/markup-compatibility/2006">
              <mc:Choice xmlns:v="urn:schemas-microsoft-com:vml" Requires="v">
                <p:oleObj name="Equation" r:id="rId11" imgW="152280" imgH="203040" progId="Equation.3">
                  <p:embed/>
                </p:oleObj>
              </mc:Choice>
              <mc:Fallback>
                <p:oleObj name="Equation" r:id="rId11" imgW="152280" imgH="203040" progId="Equation.3">
                  <p:embed/>
                  <p:pic>
                    <p:nvPicPr>
                      <p:cNvPr id="0" name=""/>
                      <p:cNvPicPr>
                        <a:picLocks noChangeAspect="1" noChangeArrowheads="1"/>
                      </p:cNvPicPr>
                      <p:nvPr/>
                    </p:nvPicPr>
                    <p:blipFill>
                      <a:blip r:embed="rId12"/>
                      <a:srcRect/>
                      <a:stretch>
                        <a:fillRect/>
                      </a:stretch>
                    </p:blipFill>
                    <p:spPr bwMode="auto">
                      <a:xfrm>
                        <a:off x="5918200" y="2703614"/>
                        <a:ext cx="360363" cy="4841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 name="Object 1038"/>
          <p:cNvGraphicFramePr>
            <a:graphicFrameLocks noChangeAspect="1"/>
          </p:cNvGraphicFramePr>
          <p:nvPr>
            <p:extLst>
              <p:ext uri="{D42A27DB-BD31-4B8C-83A1-F6EECF244321}">
                <p14:modId xmlns:p14="http://schemas.microsoft.com/office/powerpoint/2010/main" val="674266040"/>
              </p:ext>
            </p:extLst>
          </p:nvPr>
        </p:nvGraphicFramePr>
        <p:xfrm>
          <a:off x="7631046" y="3747294"/>
          <a:ext cx="419100" cy="484188"/>
        </p:xfrm>
        <a:graphic>
          <a:graphicData uri="http://schemas.openxmlformats.org/presentationml/2006/ole">
            <mc:AlternateContent xmlns:mc="http://schemas.openxmlformats.org/markup-compatibility/2006">
              <mc:Choice xmlns:v="urn:schemas-microsoft-com:vml" Requires="v">
                <p:oleObj name="Equation" r:id="rId13" imgW="177480" imgH="203040" progId="Equation.3">
                  <p:embed/>
                </p:oleObj>
              </mc:Choice>
              <mc:Fallback>
                <p:oleObj name="Equation" r:id="rId13" imgW="177480" imgH="203040" progId="Equation.3">
                  <p:embed/>
                  <p:pic>
                    <p:nvPicPr>
                      <p:cNvPr id="0" name=""/>
                      <p:cNvPicPr>
                        <a:picLocks noChangeAspect="1" noChangeArrowheads="1"/>
                      </p:cNvPicPr>
                      <p:nvPr/>
                    </p:nvPicPr>
                    <p:blipFill>
                      <a:blip r:embed="rId14"/>
                      <a:srcRect/>
                      <a:stretch>
                        <a:fillRect/>
                      </a:stretch>
                    </p:blipFill>
                    <p:spPr bwMode="auto">
                      <a:xfrm>
                        <a:off x="7631046" y="3747294"/>
                        <a:ext cx="419100" cy="4841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43D04CE3-4909-4D65-92A6-7383C454658C}"/>
              </a:ext>
            </a:extLst>
          </p:cNvPr>
          <p:cNvSpPr txBox="1"/>
          <p:nvPr/>
        </p:nvSpPr>
        <p:spPr>
          <a:xfrm>
            <a:off x="495300" y="3481556"/>
            <a:ext cx="3467100" cy="1569660"/>
          </a:xfrm>
          <a:prstGeom prst="rect">
            <a:avLst/>
          </a:prstGeom>
          <a:noFill/>
        </p:spPr>
        <p:txBody>
          <a:bodyPr wrap="square" rtlCol="0">
            <a:spAutoFit/>
          </a:bodyPr>
          <a:lstStyle/>
          <a:p>
            <a:pPr algn="ctr"/>
            <a:r>
              <a:rPr lang="en-US" sz="2400" dirty="0"/>
              <a:t>The book lists </a:t>
            </a:r>
            <a:r>
              <a:rPr lang="en-US" sz="2400" b="1" dirty="0" err="1"/>
              <a:t>k</a:t>
            </a:r>
            <a:r>
              <a:rPr lang="en-US" sz="2400" b="1" baseline="-25000" dirty="0" err="1"/>
              <a:t>o</a:t>
            </a:r>
            <a:r>
              <a:rPr lang="en-US" sz="2400" dirty="0"/>
              <a:t> as just </a:t>
            </a:r>
            <a:r>
              <a:rPr lang="en-US" sz="2400" b="1" dirty="0"/>
              <a:t>k</a:t>
            </a:r>
            <a:r>
              <a:rPr lang="en-US" sz="2400" dirty="0"/>
              <a:t>, but I find that confusing, so I typically add the subscript</a:t>
            </a:r>
          </a:p>
        </p:txBody>
      </p:sp>
    </p:spTree>
    <p:extLst>
      <p:ext uri="{BB962C8B-B14F-4D97-AF65-F5344CB8AC3E}">
        <p14:creationId xmlns:p14="http://schemas.microsoft.com/office/powerpoint/2010/main" val="123122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11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1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3B1467B-D23C-435F-BAE5-052A542EC679}"/>
              </a:ext>
            </a:extLst>
          </p:cNvPr>
          <p:cNvSpPr/>
          <p:nvPr/>
        </p:nvSpPr>
        <p:spPr>
          <a:xfrm>
            <a:off x="6705600" y="2285999"/>
            <a:ext cx="473139" cy="106680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itle 1">
            <a:extLst>
              <a:ext uri="{FF2B5EF4-FFF2-40B4-BE49-F238E27FC236}">
                <a16:creationId xmlns:a16="http://schemas.microsoft.com/office/drawing/2014/main" id="{2C027323-A6D7-49BE-B004-9704FA1E5185}"/>
              </a:ext>
            </a:extLst>
          </p:cNvPr>
          <p:cNvSpPr>
            <a:spLocks noGrp="1"/>
          </p:cNvSpPr>
          <p:nvPr>
            <p:ph type="title"/>
          </p:nvPr>
        </p:nvSpPr>
        <p:spPr/>
        <p:txBody>
          <a:bodyPr>
            <a:normAutofit fontScale="90000"/>
          </a:bodyPr>
          <a:lstStyle/>
          <a:p>
            <a:r>
              <a:rPr lang="en-US" dirty="0"/>
              <a:t>Defining the distances (confusing)</a:t>
            </a:r>
            <a:br>
              <a:rPr lang="en-US" dirty="0"/>
            </a:br>
            <a:r>
              <a:rPr lang="en-US" dirty="0"/>
              <a:t>for a sample</a:t>
            </a:r>
          </a:p>
        </p:txBody>
      </p:sp>
      <p:grpSp>
        <p:nvGrpSpPr>
          <p:cNvPr id="3" name="Group 2">
            <a:extLst>
              <a:ext uri="{FF2B5EF4-FFF2-40B4-BE49-F238E27FC236}">
                <a16:creationId xmlns:a16="http://schemas.microsoft.com/office/drawing/2014/main" id="{2702C709-C3E2-4730-842B-B8F580BEA2DD}"/>
              </a:ext>
            </a:extLst>
          </p:cNvPr>
          <p:cNvGrpSpPr/>
          <p:nvPr/>
        </p:nvGrpSpPr>
        <p:grpSpPr>
          <a:xfrm>
            <a:off x="5121339" y="2209801"/>
            <a:ext cx="3946461" cy="3112585"/>
            <a:chOff x="4648200" y="2209801"/>
            <a:chExt cx="3946461" cy="3112585"/>
          </a:xfrm>
        </p:grpSpPr>
        <p:cxnSp>
          <p:nvCxnSpPr>
            <p:cNvPr id="5" name="Straight Connector 4">
              <a:extLst>
                <a:ext uri="{FF2B5EF4-FFF2-40B4-BE49-F238E27FC236}">
                  <a16:creationId xmlns:a16="http://schemas.microsoft.com/office/drawing/2014/main" id="{23F1EE20-B016-4729-930D-1CABF81EBA66}"/>
                </a:ext>
              </a:extLst>
            </p:cNvPr>
            <p:cNvCxnSpPr/>
            <p:nvPr/>
          </p:nvCxnSpPr>
          <p:spPr>
            <a:xfrm rot="16200000" flipH="1">
              <a:off x="4876800" y="2895600"/>
              <a:ext cx="1295400" cy="381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9C01BEE-9200-406C-A112-0578D1D54521}"/>
                </a:ext>
              </a:extLst>
            </p:cNvPr>
            <p:cNvCxnSpPr/>
            <p:nvPr/>
          </p:nvCxnSpPr>
          <p:spPr>
            <a:xfrm rot="16200000" flipH="1">
              <a:off x="4953000" y="2819401"/>
              <a:ext cx="1295400" cy="381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EB082DB-F019-4DCF-9B07-3F6F68541D1A}"/>
                </a:ext>
              </a:extLst>
            </p:cNvPr>
            <p:cNvCxnSpPr/>
            <p:nvPr/>
          </p:nvCxnSpPr>
          <p:spPr>
            <a:xfrm rot="16200000" flipH="1">
              <a:off x="5029200" y="2743200"/>
              <a:ext cx="1295400" cy="381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94E3209-08D5-4471-9F68-7DA2B9CC8467}"/>
                </a:ext>
              </a:extLst>
            </p:cNvPr>
            <p:cNvCxnSpPr/>
            <p:nvPr/>
          </p:nvCxnSpPr>
          <p:spPr>
            <a:xfrm rot="16200000" flipH="1">
              <a:off x="5105400" y="2667001"/>
              <a:ext cx="1295400" cy="381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48B87DC-8064-45F8-ABBD-20107026B73F}"/>
                </a:ext>
              </a:extLst>
            </p:cNvPr>
            <p:cNvCxnSpPr/>
            <p:nvPr/>
          </p:nvCxnSpPr>
          <p:spPr>
            <a:xfrm flipV="1">
              <a:off x="5257800" y="2819400"/>
              <a:ext cx="762000" cy="381000"/>
            </a:xfrm>
            <a:prstGeom prst="straightConnector1">
              <a:avLst/>
            </a:prstGeom>
            <a:ln w="317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AF80240-3A47-4750-B328-F59428FC75D9}"/>
                </a:ext>
              </a:extLst>
            </p:cNvPr>
            <p:cNvSpPr txBox="1"/>
            <p:nvPr/>
          </p:nvSpPr>
          <p:spPr>
            <a:xfrm>
              <a:off x="5181600" y="2667000"/>
              <a:ext cx="373820" cy="369332"/>
            </a:xfrm>
            <a:prstGeom prst="rect">
              <a:avLst/>
            </a:prstGeom>
            <a:noFill/>
          </p:spPr>
          <p:txBody>
            <a:bodyPr wrap="none" rtlCol="0">
              <a:spAutoFit/>
            </a:bodyPr>
            <a:lstStyle/>
            <a:p>
              <a:r>
                <a:rPr lang="en-US" b="1" dirty="0" err="1">
                  <a:solidFill>
                    <a:schemeClr val="accent2">
                      <a:lumMod val="75000"/>
                    </a:schemeClr>
                  </a:solidFill>
                </a:rPr>
                <a:t>k</a:t>
              </a:r>
              <a:r>
                <a:rPr lang="en-US" i="1" baseline="-25000" dirty="0" err="1">
                  <a:solidFill>
                    <a:schemeClr val="accent2">
                      <a:lumMod val="75000"/>
                    </a:schemeClr>
                  </a:solidFill>
                </a:rPr>
                <a:t>o</a:t>
              </a:r>
              <a:endParaRPr lang="en-US" i="1" dirty="0">
                <a:solidFill>
                  <a:schemeClr val="accent2">
                    <a:lumMod val="75000"/>
                  </a:schemeClr>
                </a:solidFill>
              </a:endParaRPr>
            </a:p>
          </p:txBody>
        </p:sp>
        <p:sp>
          <p:nvSpPr>
            <p:cNvPr id="11" name="Freeform 12">
              <a:extLst>
                <a:ext uri="{FF2B5EF4-FFF2-40B4-BE49-F238E27FC236}">
                  <a16:creationId xmlns:a16="http://schemas.microsoft.com/office/drawing/2014/main" id="{70D4C216-5775-4182-A44F-D81852D04D88}"/>
                </a:ext>
              </a:extLst>
            </p:cNvPr>
            <p:cNvSpPr/>
            <p:nvPr/>
          </p:nvSpPr>
          <p:spPr>
            <a:xfrm rot="20565879">
              <a:off x="7809301" y="4439937"/>
              <a:ext cx="785360" cy="882449"/>
            </a:xfrm>
            <a:custGeom>
              <a:avLst/>
              <a:gdLst>
                <a:gd name="connsiteX0" fmla="*/ 33330 w 785360"/>
                <a:gd name="connsiteY0" fmla="*/ 138964 h 882449"/>
                <a:gd name="connsiteX1" fmla="*/ 170063 w 785360"/>
                <a:gd name="connsiteY1" fmla="*/ 583346 h 882449"/>
                <a:gd name="connsiteX2" fmla="*/ 195700 w 785360"/>
                <a:gd name="connsiteY2" fmla="*/ 660258 h 882449"/>
                <a:gd name="connsiteX3" fmla="*/ 212792 w 785360"/>
                <a:gd name="connsiteY3" fmla="*/ 737170 h 882449"/>
                <a:gd name="connsiteX4" fmla="*/ 246975 w 785360"/>
                <a:gd name="connsiteY4" fmla="*/ 788445 h 882449"/>
                <a:gd name="connsiteX5" fmla="*/ 255521 w 785360"/>
                <a:gd name="connsiteY5" fmla="*/ 822628 h 882449"/>
                <a:gd name="connsiteX6" fmla="*/ 272612 w 785360"/>
                <a:gd name="connsiteY6" fmla="*/ 856811 h 882449"/>
                <a:gd name="connsiteX7" fmla="*/ 281158 w 785360"/>
                <a:gd name="connsiteY7" fmla="*/ 882449 h 882449"/>
                <a:gd name="connsiteX8" fmla="*/ 349525 w 785360"/>
                <a:gd name="connsiteY8" fmla="*/ 865357 h 882449"/>
                <a:gd name="connsiteX9" fmla="*/ 674265 w 785360"/>
                <a:gd name="connsiteY9" fmla="*/ 848265 h 882449"/>
                <a:gd name="connsiteX10" fmla="*/ 734085 w 785360"/>
                <a:gd name="connsiteY10" fmla="*/ 822628 h 882449"/>
                <a:gd name="connsiteX11" fmla="*/ 785360 w 785360"/>
                <a:gd name="connsiteY11" fmla="*/ 805536 h 882449"/>
                <a:gd name="connsiteX12" fmla="*/ 776814 w 785360"/>
                <a:gd name="connsiteY12" fmla="*/ 762807 h 882449"/>
                <a:gd name="connsiteX13" fmla="*/ 751177 w 785360"/>
                <a:gd name="connsiteY13" fmla="*/ 702987 h 882449"/>
                <a:gd name="connsiteX14" fmla="*/ 674265 w 785360"/>
                <a:gd name="connsiteY14" fmla="*/ 369701 h 882449"/>
                <a:gd name="connsiteX15" fmla="*/ 640082 w 785360"/>
                <a:gd name="connsiteY15" fmla="*/ 232968 h 882449"/>
                <a:gd name="connsiteX16" fmla="*/ 614444 w 785360"/>
                <a:gd name="connsiteY16" fmla="*/ 138964 h 882449"/>
                <a:gd name="connsiteX17" fmla="*/ 605898 w 785360"/>
                <a:gd name="connsiteY17" fmla="*/ 113327 h 882449"/>
                <a:gd name="connsiteX18" fmla="*/ 588807 w 785360"/>
                <a:gd name="connsiteY18" fmla="*/ 87690 h 882449"/>
                <a:gd name="connsiteX19" fmla="*/ 580261 w 785360"/>
                <a:gd name="connsiteY19" fmla="*/ 62052 h 882449"/>
                <a:gd name="connsiteX20" fmla="*/ 554624 w 785360"/>
                <a:gd name="connsiteY20" fmla="*/ 44961 h 882449"/>
                <a:gd name="connsiteX21" fmla="*/ 434983 w 785360"/>
                <a:gd name="connsiteY21" fmla="*/ 53506 h 882449"/>
                <a:gd name="connsiteX22" fmla="*/ 76059 w 785360"/>
                <a:gd name="connsiteY22" fmla="*/ 79144 h 882449"/>
                <a:gd name="connsiteX23" fmla="*/ 58968 w 785360"/>
                <a:gd name="connsiteY23" fmla="*/ 104781 h 882449"/>
                <a:gd name="connsiteX24" fmla="*/ 16239 w 785360"/>
                <a:gd name="connsiteY24" fmla="*/ 138964 h 882449"/>
                <a:gd name="connsiteX25" fmla="*/ 33330 w 785360"/>
                <a:gd name="connsiteY25" fmla="*/ 138964 h 882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85360" h="882449">
                  <a:moveTo>
                    <a:pt x="33330" y="138964"/>
                  </a:moveTo>
                  <a:cubicBezTo>
                    <a:pt x="78908" y="287091"/>
                    <a:pt x="132474" y="432993"/>
                    <a:pt x="170063" y="583346"/>
                  </a:cubicBezTo>
                  <a:cubicBezTo>
                    <a:pt x="202865" y="714552"/>
                    <a:pt x="147425" y="499340"/>
                    <a:pt x="195700" y="660258"/>
                  </a:cubicBezTo>
                  <a:cubicBezTo>
                    <a:pt x="197723" y="667002"/>
                    <a:pt x="207860" y="727306"/>
                    <a:pt x="212792" y="737170"/>
                  </a:cubicBezTo>
                  <a:cubicBezTo>
                    <a:pt x="221978" y="755543"/>
                    <a:pt x="246975" y="788445"/>
                    <a:pt x="246975" y="788445"/>
                  </a:cubicBezTo>
                  <a:cubicBezTo>
                    <a:pt x="249824" y="799839"/>
                    <a:pt x="251397" y="811631"/>
                    <a:pt x="255521" y="822628"/>
                  </a:cubicBezTo>
                  <a:cubicBezTo>
                    <a:pt x="259994" y="834556"/>
                    <a:pt x="267594" y="845102"/>
                    <a:pt x="272612" y="856811"/>
                  </a:cubicBezTo>
                  <a:cubicBezTo>
                    <a:pt x="276160" y="865091"/>
                    <a:pt x="278309" y="873903"/>
                    <a:pt x="281158" y="882449"/>
                  </a:cubicBezTo>
                  <a:cubicBezTo>
                    <a:pt x="303947" y="876752"/>
                    <a:pt x="326250" y="868531"/>
                    <a:pt x="349525" y="865357"/>
                  </a:cubicBezTo>
                  <a:cubicBezTo>
                    <a:pt x="408577" y="857304"/>
                    <a:pt x="649718" y="849288"/>
                    <a:pt x="674265" y="848265"/>
                  </a:cubicBezTo>
                  <a:cubicBezTo>
                    <a:pt x="756767" y="820766"/>
                    <a:pt x="628516" y="864857"/>
                    <a:pt x="734085" y="822628"/>
                  </a:cubicBezTo>
                  <a:cubicBezTo>
                    <a:pt x="750813" y="815937"/>
                    <a:pt x="785360" y="805536"/>
                    <a:pt x="785360" y="805536"/>
                  </a:cubicBezTo>
                  <a:cubicBezTo>
                    <a:pt x="782511" y="791293"/>
                    <a:pt x="781407" y="776587"/>
                    <a:pt x="776814" y="762807"/>
                  </a:cubicBezTo>
                  <a:cubicBezTo>
                    <a:pt x="769954" y="742226"/>
                    <a:pt x="756653" y="723979"/>
                    <a:pt x="751177" y="702987"/>
                  </a:cubicBezTo>
                  <a:cubicBezTo>
                    <a:pt x="722397" y="592664"/>
                    <a:pt x="700491" y="480659"/>
                    <a:pt x="674265" y="369701"/>
                  </a:cubicBezTo>
                  <a:cubicBezTo>
                    <a:pt x="663458" y="323980"/>
                    <a:pt x="651476" y="278546"/>
                    <a:pt x="640082" y="232968"/>
                  </a:cubicBezTo>
                  <a:cubicBezTo>
                    <a:pt x="629385" y="190181"/>
                    <a:pt x="629679" y="189745"/>
                    <a:pt x="614444" y="138964"/>
                  </a:cubicBezTo>
                  <a:cubicBezTo>
                    <a:pt x="611856" y="130336"/>
                    <a:pt x="609926" y="121384"/>
                    <a:pt x="605898" y="113327"/>
                  </a:cubicBezTo>
                  <a:cubicBezTo>
                    <a:pt x="601305" y="104141"/>
                    <a:pt x="593400" y="96876"/>
                    <a:pt x="588807" y="87690"/>
                  </a:cubicBezTo>
                  <a:cubicBezTo>
                    <a:pt x="584778" y="79633"/>
                    <a:pt x="585888" y="69086"/>
                    <a:pt x="580261" y="62052"/>
                  </a:cubicBezTo>
                  <a:cubicBezTo>
                    <a:pt x="573845" y="54032"/>
                    <a:pt x="563170" y="50658"/>
                    <a:pt x="554624" y="44961"/>
                  </a:cubicBezTo>
                  <a:cubicBezTo>
                    <a:pt x="514744" y="47809"/>
                    <a:pt x="474936" y="51998"/>
                    <a:pt x="434983" y="53506"/>
                  </a:cubicBezTo>
                  <a:cubicBezTo>
                    <a:pt x="84824" y="66719"/>
                    <a:pt x="194775" y="0"/>
                    <a:pt x="76059" y="79144"/>
                  </a:cubicBezTo>
                  <a:cubicBezTo>
                    <a:pt x="70362" y="87690"/>
                    <a:pt x="66988" y="98365"/>
                    <a:pt x="58968" y="104781"/>
                  </a:cubicBezTo>
                  <a:cubicBezTo>
                    <a:pt x="0" y="151955"/>
                    <a:pt x="65218" y="65494"/>
                    <a:pt x="16239" y="138964"/>
                  </a:cubicBezTo>
                  <a:lnTo>
                    <a:pt x="33330" y="138964"/>
                  </a:lnTo>
                  <a:close/>
                </a:path>
              </a:pathLst>
            </a:cu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Detector</a:t>
              </a:r>
            </a:p>
          </p:txBody>
        </p:sp>
        <p:cxnSp>
          <p:nvCxnSpPr>
            <p:cNvPr id="12" name="Straight Arrow Connector 11">
              <a:extLst>
                <a:ext uri="{FF2B5EF4-FFF2-40B4-BE49-F238E27FC236}">
                  <a16:creationId xmlns:a16="http://schemas.microsoft.com/office/drawing/2014/main" id="{2692CB43-ABB2-4193-BF14-2616708F5B27}"/>
                </a:ext>
              </a:extLst>
            </p:cNvPr>
            <p:cNvCxnSpPr/>
            <p:nvPr/>
          </p:nvCxnSpPr>
          <p:spPr>
            <a:xfrm rot="16200000" flipH="1">
              <a:off x="6400800" y="2971800"/>
              <a:ext cx="1676400" cy="137160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114A6B2-3492-4A2E-A7DD-A6C7B5824A15}"/>
                </a:ext>
              </a:extLst>
            </p:cNvPr>
            <p:cNvSpPr txBox="1"/>
            <p:nvPr/>
          </p:nvSpPr>
          <p:spPr>
            <a:xfrm>
              <a:off x="7281491" y="3352800"/>
              <a:ext cx="372218" cy="369332"/>
            </a:xfrm>
            <a:prstGeom prst="rect">
              <a:avLst/>
            </a:prstGeom>
            <a:noFill/>
          </p:spPr>
          <p:txBody>
            <a:bodyPr wrap="none" rtlCol="0">
              <a:spAutoFit/>
            </a:bodyPr>
            <a:lstStyle/>
            <a:p>
              <a:r>
                <a:rPr lang="en-US" b="1" dirty="0">
                  <a:solidFill>
                    <a:schemeClr val="tx2"/>
                  </a:solidFill>
                </a:rPr>
                <a:t>R</a:t>
              </a:r>
              <a:r>
                <a:rPr lang="en-US" dirty="0">
                  <a:solidFill>
                    <a:schemeClr val="tx2"/>
                  </a:solidFill>
                </a:rPr>
                <a:t>’</a:t>
              </a:r>
            </a:p>
          </p:txBody>
        </p:sp>
        <p:sp>
          <p:nvSpPr>
            <p:cNvPr id="22" name="Oval 21">
              <a:extLst>
                <a:ext uri="{FF2B5EF4-FFF2-40B4-BE49-F238E27FC236}">
                  <a16:creationId xmlns:a16="http://schemas.microsoft.com/office/drawing/2014/main" id="{16CE43B7-47E9-4051-ACB8-71921DC54E5A}"/>
                </a:ext>
              </a:extLst>
            </p:cNvPr>
            <p:cNvSpPr/>
            <p:nvPr/>
          </p:nvSpPr>
          <p:spPr>
            <a:xfrm>
              <a:off x="4953000" y="3124200"/>
              <a:ext cx="228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C339AF50-4382-4E23-9A55-C12029976712}"/>
                </a:ext>
              </a:extLst>
            </p:cNvPr>
            <p:cNvCxnSpPr>
              <a:cxnSpLocks/>
              <a:stCxn id="22" idx="6"/>
            </p:cNvCxnSpPr>
            <p:nvPr/>
          </p:nvCxnSpPr>
          <p:spPr>
            <a:xfrm flipV="1">
              <a:off x="5181600" y="2819400"/>
              <a:ext cx="1295400" cy="495300"/>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sp>
          <p:nvSpPr>
            <p:cNvPr id="24" name="TextBox 23">
              <a:extLst>
                <a:ext uri="{FF2B5EF4-FFF2-40B4-BE49-F238E27FC236}">
                  <a16:creationId xmlns:a16="http://schemas.microsoft.com/office/drawing/2014/main" id="{06F0BAC7-AF30-4A97-9DCA-DAE9F19F50BC}"/>
                </a:ext>
              </a:extLst>
            </p:cNvPr>
            <p:cNvSpPr txBox="1"/>
            <p:nvPr/>
          </p:nvSpPr>
          <p:spPr>
            <a:xfrm>
              <a:off x="5486400" y="3124200"/>
              <a:ext cx="314510" cy="369332"/>
            </a:xfrm>
            <a:prstGeom prst="rect">
              <a:avLst/>
            </a:prstGeom>
            <a:noFill/>
          </p:spPr>
          <p:txBody>
            <a:bodyPr wrap="none" rtlCol="0">
              <a:spAutoFit/>
            </a:bodyPr>
            <a:lstStyle/>
            <a:p>
              <a:r>
                <a:rPr lang="en-US" b="1" dirty="0">
                  <a:solidFill>
                    <a:srgbClr val="00B0F0"/>
                  </a:solidFill>
                </a:rPr>
                <a:t>R</a:t>
              </a:r>
            </a:p>
          </p:txBody>
        </p:sp>
        <p:sp>
          <p:nvSpPr>
            <p:cNvPr id="25" name="TextBox 24">
              <a:extLst>
                <a:ext uri="{FF2B5EF4-FFF2-40B4-BE49-F238E27FC236}">
                  <a16:creationId xmlns:a16="http://schemas.microsoft.com/office/drawing/2014/main" id="{24458EDE-ABBC-4906-A89F-74C40E03E38C}"/>
                </a:ext>
              </a:extLst>
            </p:cNvPr>
            <p:cNvSpPr txBox="1"/>
            <p:nvPr/>
          </p:nvSpPr>
          <p:spPr>
            <a:xfrm>
              <a:off x="4648200" y="3505200"/>
              <a:ext cx="808042" cy="369332"/>
            </a:xfrm>
            <a:prstGeom prst="rect">
              <a:avLst/>
            </a:prstGeom>
            <a:noFill/>
          </p:spPr>
          <p:txBody>
            <a:bodyPr wrap="none" rtlCol="0">
              <a:spAutoFit/>
            </a:bodyPr>
            <a:lstStyle/>
            <a:p>
              <a:r>
                <a:rPr lang="en-US" dirty="0">
                  <a:solidFill>
                    <a:schemeClr val="accent1"/>
                  </a:solidFill>
                </a:rPr>
                <a:t>source</a:t>
              </a:r>
            </a:p>
          </p:txBody>
        </p:sp>
      </p:grpSp>
      <p:sp>
        <p:nvSpPr>
          <p:cNvPr id="28" name="TextBox 27">
            <a:extLst>
              <a:ext uri="{FF2B5EF4-FFF2-40B4-BE49-F238E27FC236}">
                <a16:creationId xmlns:a16="http://schemas.microsoft.com/office/drawing/2014/main" id="{BEF4C342-9642-417C-A277-7823B54D5851}"/>
              </a:ext>
            </a:extLst>
          </p:cNvPr>
          <p:cNvSpPr txBox="1"/>
          <p:nvPr/>
        </p:nvSpPr>
        <p:spPr>
          <a:xfrm>
            <a:off x="6035739" y="1468909"/>
            <a:ext cx="2955861" cy="830997"/>
          </a:xfrm>
          <a:prstGeom prst="rect">
            <a:avLst/>
          </a:prstGeom>
          <a:noFill/>
        </p:spPr>
        <p:txBody>
          <a:bodyPr wrap="square" rtlCol="0">
            <a:spAutoFit/>
          </a:bodyPr>
          <a:lstStyle/>
          <a:p>
            <a:pPr algn="ctr"/>
            <a:r>
              <a:rPr lang="en-US" sz="2400" dirty="0"/>
              <a:t>Sample (made up of lots of atoms)</a:t>
            </a:r>
          </a:p>
        </p:txBody>
      </p:sp>
      <p:sp>
        <p:nvSpPr>
          <p:cNvPr id="29" name="Oval 1028">
            <a:extLst>
              <a:ext uri="{FF2B5EF4-FFF2-40B4-BE49-F238E27FC236}">
                <a16:creationId xmlns:a16="http://schemas.microsoft.com/office/drawing/2014/main" id="{DBA2FD07-9217-4A89-9ACF-76ED05B8520C}"/>
              </a:ext>
            </a:extLst>
          </p:cNvPr>
          <p:cNvSpPr>
            <a:spLocks noChangeArrowheads="1"/>
          </p:cNvSpPr>
          <p:nvPr/>
        </p:nvSpPr>
        <p:spPr bwMode="auto">
          <a:xfrm>
            <a:off x="2810752" y="2725427"/>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1030">
            <a:extLst>
              <a:ext uri="{FF2B5EF4-FFF2-40B4-BE49-F238E27FC236}">
                <a16:creationId xmlns:a16="http://schemas.microsoft.com/office/drawing/2014/main" id="{9482C232-C537-4A3E-BCD8-7615F50FB74B}"/>
              </a:ext>
            </a:extLst>
          </p:cNvPr>
          <p:cNvSpPr>
            <a:spLocks noChangeShapeType="1"/>
          </p:cNvSpPr>
          <p:nvPr/>
        </p:nvSpPr>
        <p:spPr bwMode="auto">
          <a:xfrm flipV="1">
            <a:off x="1648702" y="2801627"/>
            <a:ext cx="1162050" cy="293132"/>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1032">
            <a:extLst>
              <a:ext uri="{FF2B5EF4-FFF2-40B4-BE49-F238E27FC236}">
                <a16:creationId xmlns:a16="http://schemas.microsoft.com/office/drawing/2014/main" id="{31ED67A0-412E-4AD2-A266-1F14F24980A2}"/>
              </a:ext>
            </a:extLst>
          </p:cNvPr>
          <p:cNvSpPr>
            <a:spLocks noChangeShapeType="1"/>
          </p:cNvSpPr>
          <p:nvPr/>
        </p:nvSpPr>
        <p:spPr bwMode="auto">
          <a:xfrm>
            <a:off x="2979264" y="2915001"/>
            <a:ext cx="1285098" cy="2082902"/>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 Box 1037">
            <a:extLst>
              <a:ext uri="{FF2B5EF4-FFF2-40B4-BE49-F238E27FC236}">
                <a16:creationId xmlns:a16="http://schemas.microsoft.com/office/drawing/2014/main" id="{7AA3F086-A13A-4BD9-B7CD-A84CC3905BCE}"/>
              </a:ext>
            </a:extLst>
          </p:cNvPr>
          <p:cNvSpPr txBox="1">
            <a:spLocks noChangeArrowheads="1"/>
          </p:cNvSpPr>
          <p:nvPr/>
        </p:nvSpPr>
        <p:spPr bwMode="auto">
          <a:xfrm>
            <a:off x="1210552" y="24269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aphicFrame>
        <p:nvGraphicFramePr>
          <p:cNvPr id="33" name="Object 1038">
            <a:extLst>
              <a:ext uri="{FF2B5EF4-FFF2-40B4-BE49-F238E27FC236}">
                <a16:creationId xmlns:a16="http://schemas.microsoft.com/office/drawing/2014/main" id="{08A03159-3533-41FB-BEF3-52F4B16E75FE}"/>
              </a:ext>
            </a:extLst>
          </p:cNvPr>
          <p:cNvGraphicFramePr>
            <a:graphicFrameLocks noChangeAspect="1"/>
          </p:cNvGraphicFramePr>
          <p:nvPr>
            <p:extLst>
              <p:ext uri="{D42A27DB-BD31-4B8C-83A1-F6EECF244321}">
                <p14:modId xmlns:p14="http://schemas.microsoft.com/office/powerpoint/2010/main" val="3216323724"/>
              </p:ext>
            </p:extLst>
          </p:nvPr>
        </p:nvGraphicFramePr>
        <p:xfrm>
          <a:off x="1256590" y="2376177"/>
          <a:ext cx="392112" cy="573088"/>
        </p:xfrm>
        <a:graphic>
          <a:graphicData uri="http://schemas.openxmlformats.org/presentationml/2006/ole">
            <mc:AlternateContent xmlns:mc="http://schemas.openxmlformats.org/markup-compatibility/2006">
              <mc:Choice xmlns:v="urn:schemas-microsoft-com:vml" Requires="v">
                <p:oleObj name="Equation" r:id="rId2" imgW="164880" imgH="241200" progId="Equation.3">
                  <p:embed/>
                </p:oleObj>
              </mc:Choice>
              <mc:Fallback>
                <p:oleObj name="Equation" r:id="rId2" imgW="164880" imgH="241200" progId="Equation.3">
                  <p:embed/>
                  <p:pic>
                    <p:nvPicPr>
                      <p:cNvPr id="91150" name="Object 1038"/>
                      <p:cNvPicPr>
                        <a:picLocks noChangeAspect="1" noChangeArrowheads="1"/>
                      </p:cNvPicPr>
                      <p:nvPr/>
                    </p:nvPicPr>
                    <p:blipFill>
                      <a:blip r:embed="rId3"/>
                      <a:srcRect/>
                      <a:stretch>
                        <a:fillRect/>
                      </a:stretch>
                    </p:blipFill>
                    <p:spPr bwMode="auto">
                      <a:xfrm>
                        <a:off x="1256590" y="2376177"/>
                        <a:ext cx="392112" cy="5730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 name="Object 1039">
            <a:extLst>
              <a:ext uri="{FF2B5EF4-FFF2-40B4-BE49-F238E27FC236}">
                <a16:creationId xmlns:a16="http://schemas.microsoft.com/office/drawing/2014/main" id="{164513E1-F59E-4509-8AE8-6AA6C5AC777B}"/>
              </a:ext>
            </a:extLst>
          </p:cNvPr>
          <p:cNvGraphicFramePr>
            <a:graphicFrameLocks noChangeAspect="1"/>
          </p:cNvGraphicFramePr>
          <p:nvPr>
            <p:extLst>
              <p:ext uri="{D42A27DB-BD31-4B8C-83A1-F6EECF244321}">
                <p14:modId xmlns:p14="http://schemas.microsoft.com/office/powerpoint/2010/main" val="2366336139"/>
              </p:ext>
            </p:extLst>
          </p:nvPr>
        </p:nvGraphicFramePr>
        <p:xfrm>
          <a:off x="3229701" y="3996781"/>
          <a:ext cx="392112" cy="482600"/>
        </p:xfrm>
        <a:graphic>
          <a:graphicData uri="http://schemas.openxmlformats.org/presentationml/2006/ole">
            <mc:AlternateContent xmlns:mc="http://schemas.openxmlformats.org/markup-compatibility/2006">
              <mc:Choice xmlns:v="urn:schemas-microsoft-com:vml" Requires="v">
                <p:oleObj name="Equation" r:id="rId4" imgW="164880" imgH="203040" progId="Equation.3">
                  <p:embed/>
                </p:oleObj>
              </mc:Choice>
              <mc:Fallback>
                <p:oleObj name="Equation" r:id="rId4" imgW="164880" imgH="203040" progId="Equation.3">
                  <p:embed/>
                  <p:pic>
                    <p:nvPicPr>
                      <p:cNvPr id="91151" name="Object 1039"/>
                      <p:cNvPicPr>
                        <a:picLocks noChangeAspect="1" noChangeArrowheads="1"/>
                      </p:cNvPicPr>
                      <p:nvPr/>
                    </p:nvPicPr>
                    <p:blipFill>
                      <a:blip r:embed="rId5"/>
                      <a:srcRect/>
                      <a:stretch>
                        <a:fillRect/>
                      </a:stretch>
                    </p:blipFill>
                    <p:spPr bwMode="auto">
                      <a:xfrm>
                        <a:off x="3229701" y="3996781"/>
                        <a:ext cx="392112" cy="4826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 name="Text Box 1040">
            <a:extLst>
              <a:ext uri="{FF2B5EF4-FFF2-40B4-BE49-F238E27FC236}">
                <a16:creationId xmlns:a16="http://schemas.microsoft.com/office/drawing/2014/main" id="{849EB12C-2327-45B3-BB7D-AA19894F69A9}"/>
              </a:ext>
            </a:extLst>
          </p:cNvPr>
          <p:cNvSpPr txBox="1">
            <a:spLocks noChangeArrowheads="1"/>
          </p:cNvSpPr>
          <p:nvPr/>
        </p:nvSpPr>
        <p:spPr bwMode="auto">
          <a:xfrm>
            <a:off x="2582152" y="2356095"/>
            <a:ext cx="6927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Atom</a:t>
            </a:r>
          </a:p>
        </p:txBody>
      </p:sp>
      <p:graphicFrame>
        <p:nvGraphicFramePr>
          <p:cNvPr id="36" name="Object 1045">
            <a:extLst>
              <a:ext uri="{FF2B5EF4-FFF2-40B4-BE49-F238E27FC236}">
                <a16:creationId xmlns:a16="http://schemas.microsoft.com/office/drawing/2014/main" id="{1CA25B1B-B61C-4CE1-805F-557056BD2A58}"/>
              </a:ext>
            </a:extLst>
          </p:cNvPr>
          <p:cNvGraphicFramePr>
            <a:graphicFrameLocks noChangeAspect="1"/>
          </p:cNvGraphicFramePr>
          <p:nvPr>
            <p:extLst>
              <p:ext uri="{D42A27DB-BD31-4B8C-83A1-F6EECF244321}">
                <p14:modId xmlns:p14="http://schemas.microsoft.com/office/powerpoint/2010/main" val="1777183665"/>
              </p:ext>
            </p:extLst>
          </p:nvPr>
        </p:nvGraphicFramePr>
        <p:xfrm>
          <a:off x="173882" y="5324657"/>
          <a:ext cx="4816539" cy="908781"/>
        </p:xfrm>
        <a:graphic>
          <a:graphicData uri="http://schemas.openxmlformats.org/presentationml/2006/ole">
            <mc:AlternateContent xmlns:mc="http://schemas.openxmlformats.org/markup-compatibility/2006">
              <mc:Choice xmlns:v="urn:schemas-microsoft-com:vml" Requires="v">
                <p:oleObj name="Equation" r:id="rId6" imgW="1346040" imgH="253800" progId="Equation.3">
                  <p:embed/>
                </p:oleObj>
              </mc:Choice>
              <mc:Fallback>
                <p:oleObj name="Equation" r:id="rId6" imgW="1346040" imgH="253800" progId="Equation.3">
                  <p:embed/>
                  <p:pic>
                    <p:nvPicPr>
                      <p:cNvPr id="91157" name="Object 1045"/>
                      <p:cNvPicPr>
                        <a:picLocks noChangeAspect="1" noChangeArrowheads="1"/>
                      </p:cNvPicPr>
                      <p:nvPr/>
                    </p:nvPicPr>
                    <p:blipFill>
                      <a:blip r:embed="rId7"/>
                      <a:srcRect/>
                      <a:stretch>
                        <a:fillRect/>
                      </a:stretch>
                    </p:blipFill>
                    <p:spPr bwMode="auto">
                      <a:xfrm>
                        <a:off x="173882" y="5324657"/>
                        <a:ext cx="4816539" cy="908781"/>
                      </a:xfrm>
                      <a:prstGeom prst="rect">
                        <a:avLst/>
                      </a:prstGeom>
                      <a:solidFill>
                        <a:schemeClr val="bg1"/>
                      </a:solidFill>
                      <a:ln>
                        <a:noFill/>
                      </a:ln>
                      <a:effectLst/>
                    </p:spPr>
                  </p:pic>
                </p:oleObj>
              </mc:Fallback>
            </mc:AlternateContent>
          </a:graphicData>
        </a:graphic>
      </p:graphicFrame>
      <p:graphicFrame>
        <p:nvGraphicFramePr>
          <p:cNvPr id="37" name="Object 1038">
            <a:extLst>
              <a:ext uri="{FF2B5EF4-FFF2-40B4-BE49-F238E27FC236}">
                <a16:creationId xmlns:a16="http://schemas.microsoft.com/office/drawing/2014/main" id="{4DF712A2-9C5E-4384-8D9B-1135248A2886}"/>
              </a:ext>
            </a:extLst>
          </p:cNvPr>
          <p:cNvGraphicFramePr>
            <a:graphicFrameLocks noChangeAspect="1"/>
          </p:cNvGraphicFramePr>
          <p:nvPr>
            <p:extLst>
              <p:ext uri="{D42A27DB-BD31-4B8C-83A1-F6EECF244321}">
                <p14:modId xmlns:p14="http://schemas.microsoft.com/office/powerpoint/2010/main" val="345670796"/>
              </p:ext>
            </p:extLst>
          </p:nvPr>
        </p:nvGraphicFramePr>
        <p:xfrm>
          <a:off x="1877302" y="2279339"/>
          <a:ext cx="360363" cy="484188"/>
        </p:xfrm>
        <a:graphic>
          <a:graphicData uri="http://schemas.openxmlformats.org/presentationml/2006/ole">
            <mc:AlternateContent xmlns:mc="http://schemas.openxmlformats.org/markup-compatibility/2006">
              <mc:Choice xmlns:v="urn:schemas-microsoft-com:vml" Requires="v">
                <p:oleObj name="Equation" r:id="rId8" imgW="152280" imgH="203040" progId="Equation.3">
                  <p:embed/>
                </p:oleObj>
              </mc:Choice>
              <mc:Fallback>
                <p:oleObj name="Equation" r:id="rId8" imgW="152280" imgH="203040" progId="Equation.3">
                  <p:embed/>
                  <p:pic>
                    <p:nvPicPr>
                      <p:cNvPr id="26" name="Object 1038"/>
                      <p:cNvPicPr>
                        <a:picLocks noChangeAspect="1" noChangeArrowheads="1"/>
                      </p:cNvPicPr>
                      <p:nvPr/>
                    </p:nvPicPr>
                    <p:blipFill>
                      <a:blip r:embed="rId9"/>
                      <a:srcRect/>
                      <a:stretch>
                        <a:fillRect/>
                      </a:stretch>
                    </p:blipFill>
                    <p:spPr bwMode="auto">
                      <a:xfrm>
                        <a:off x="1877302" y="2279339"/>
                        <a:ext cx="360363" cy="4841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 name="Object 1038">
            <a:extLst>
              <a:ext uri="{FF2B5EF4-FFF2-40B4-BE49-F238E27FC236}">
                <a16:creationId xmlns:a16="http://schemas.microsoft.com/office/drawing/2014/main" id="{29FDE275-5568-47F5-BFB9-32D9D76A1025}"/>
              </a:ext>
            </a:extLst>
          </p:cNvPr>
          <p:cNvGraphicFramePr>
            <a:graphicFrameLocks noChangeAspect="1"/>
          </p:cNvGraphicFramePr>
          <p:nvPr>
            <p:extLst>
              <p:ext uri="{D42A27DB-BD31-4B8C-83A1-F6EECF244321}">
                <p14:modId xmlns:p14="http://schemas.microsoft.com/office/powerpoint/2010/main" val="2647295721"/>
              </p:ext>
            </p:extLst>
          </p:nvPr>
        </p:nvGraphicFramePr>
        <p:xfrm>
          <a:off x="3590148" y="3323019"/>
          <a:ext cx="419100" cy="484188"/>
        </p:xfrm>
        <a:graphic>
          <a:graphicData uri="http://schemas.openxmlformats.org/presentationml/2006/ole">
            <mc:AlternateContent xmlns:mc="http://schemas.openxmlformats.org/markup-compatibility/2006">
              <mc:Choice xmlns:v="urn:schemas-microsoft-com:vml" Requires="v">
                <p:oleObj name="Equation" r:id="rId10" imgW="177480" imgH="203040" progId="Equation.3">
                  <p:embed/>
                </p:oleObj>
              </mc:Choice>
              <mc:Fallback>
                <p:oleObj name="Equation" r:id="rId10" imgW="177480" imgH="203040" progId="Equation.3">
                  <p:embed/>
                  <p:pic>
                    <p:nvPicPr>
                      <p:cNvPr id="27" name="Object 1038"/>
                      <p:cNvPicPr>
                        <a:picLocks noChangeAspect="1" noChangeArrowheads="1"/>
                      </p:cNvPicPr>
                      <p:nvPr/>
                    </p:nvPicPr>
                    <p:blipFill>
                      <a:blip r:embed="rId11"/>
                      <a:srcRect/>
                      <a:stretch>
                        <a:fillRect/>
                      </a:stretch>
                    </p:blipFill>
                    <p:spPr bwMode="auto">
                      <a:xfrm>
                        <a:off x="3590148" y="3323019"/>
                        <a:ext cx="419100" cy="4841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 name="Object 1044">
            <a:extLst>
              <a:ext uri="{FF2B5EF4-FFF2-40B4-BE49-F238E27FC236}">
                <a16:creationId xmlns:a16="http://schemas.microsoft.com/office/drawing/2014/main" id="{C9443553-1041-499C-9BEE-ED160E323FA5}"/>
              </a:ext>
            </a:extLst>
          </p:cNvPr>
          <p:cNvGraphicFramePr>
            <a:graphicFrameLocks noChangeAspect="1"/>
          </p:cNvGraphicFramePr>
          <p:nvPr>
            <p:extLst>
              <p:ext uri="{D42A27DB-BD31-4B8C-83A1-F6EECF244321}">
                <p14:modId xmlns:p14="http://schemas.microsoft.com/office/powerpoint/2010/main" val="1637327575"/>
              </p:ext>
            </p:extLst>
          </p:nvPr>
        </p:nvGraphicFramePr>
        <p:xfrm>
          <a:off x="315812" y="1410521"/>
          <a:ext cx="4256188" cy="894204"/>
        </p:xfrm>
        <a:graphic>
          <a:graphicData uri="http://schemas.openxmlformats.org/presentationml/2006/ole">
            <mc:AlternateContent xmlns:mc="http://schemas.openxmlformats.org/markup-compatibility/2006">
              <mc:Choice xmlns:v="urn:schemas-microsoft-com:vml" Requires="v">
                <p:oleObj name="Equation" r:id="rId12" imgW="1269720" imgH="266400" progId="Equation.3">
                  <p:embed/>
                </p:oleObj>
              </mc:Choice>
              <mc:Fallback>
                <p:oleObj name="Equation" r:id="rId12" imgW="1269720" imgH="266400" progId="Equation.3">
                  <p:embed/>
                  <p:pic>
                    <p:nvPicPr>
                      <p:cNvPr id="91156" name="Object 1044"/>
                      <p:cNvPicPr>
                        <a:picLocks noChangeAspect="1" noChangeArrowheads="1"/>
                      </p:cNvPicPr>
                      <p:nvPr/>
                    </p:nvPicPr>
                    <p:blipFill>
                      <a:blip r:embed="rId13"/>
                      <a:srcRect/>
                      <a:stretch>
                        <a:fillRect/>
                      </a:stretch>
                    </p:blipFill>
                    <p:spPr bwMode="auto">
                      <a:xfrm>
                        <a:off x="315812" y="1410521"/>
                        <a:ext cx="4256188" cy="894204"/>
                      </a:xfrm>
                      <a:prstGeom prst="rect">
                        <a:avLst/>
                      </a:prstGeom>
                      <a:solidFill>
                        <a:schemeClr val="bg1"/>
                      </a:solidFill>
                      <a:ln>
                        <a:noFill/>
                      </a:ln>
                      <a:effectLst/>
                    </p:spPr>
                  </p:pic>
                </p:oleObj>
              </mc:Fallback>
            </mc:AlternateContent>
          </a:graphicData>
        </a:graphic>
      </p:graphicFrame>
      <p:sp>
        <p:nvSpPr>
          <p:cNvPr id="40" name="TextBox 39">
            <a:extLst>
              <a:ext uri="{FF2B5EF4-FFF2-40B4-BE49-F238E27FC236}">
                <a16:creationId xmlns:a16="http://schemas.microsoft.com/office/drawing/2014/main" id="{591683C3-0C36-4F49-8B12-AE0455AEB9BB}"/>
              </a:ext>
            </a:extLst>
          </p:cNvPr>
          <p:cNvSpPr txBox="1"/>
          <p:nvPr/>
        </p:nvSpPr>
        <p:spPr>
          <a:xfrm>
            <a:off x="5072758" y="5117338"/>
            <a:ext cx="3754762" cy="1815882"/>
          </a:xfrm>
          <a:prstGeom prst="rect">
            <a:avLst/>
          </a:prstGeom>
          <a:noFill/>
        </p:spPr>
        <p:txBody>
          <a:bodyPr wrap="square" rtlCol="0">
            <a:spAutoFit/>
          </a:bodyPr>
          <a:lstStyle/>
          <a:p>
            <a:pPr algn="ctr"/>
            <a:r>
              <a:rPr lang="en-US" sz="2800" dirty="0"/>
              <a:t>And of course these atoms are not all at the same R. How do we account for that? </a:t>
            </a:r>
          </a:p>
        </p:txBody>
      </p:sp>
    </p:spTree>
    <p:extLst>
      <p:ext uri="{BB962C8B-B14F-4D97-AF65-F5344CB8AC3E}">
        <p14:creationId xmlns:p14="http://schemas.microsoft.com/office/powerpoint/2010/main" val="83525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12424</TotalTime>
  <Words>2496</Words>
  <Application>Microsoft Office PowerPoint</Application>
  <PresentationFormat>On-screen Show (4:3)</PresentationFormat>
  <Paragraphs>213</Paragraphs>
  <Slides>15</Slides>
  <Notes>13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25" baseType="lpstr">
      <vt:lpstr>Arial</vt:lpstr>
      <vt:lpstr>Book Antiqua</vt:lpstr>
      <vt:lpstr>Calibri</vt:lpstr>
      <vt:lpstr>Helvetica</vt:lpstr>
      <vt:lpstr>Times New Roman</vt:lpstr>
      <vt:lpstr>Vivaldi</vt:lpstr>
      <vt:lpstr>Wingdings</vt:lpstr>
      <vt:lpstr>Office Theme</vt:lpstr>
      <vt:lpstr>Equation</vt:lpstr>
      <vt:lpstr>Denklem</vt:lpstr>
      <vt:lpstr>Learning Objectives for Diffraction</vt:lpstr>
      <vt:lpstr>Applications of XRD (X-ray diffraction)</vt:lpstr>
      <vt:lpstr>Example: How Much Can We Guess?</vt:lpstr>
      <vt:lpstr>PowerPoint Presentation</vt:lpstr>
      <vt:lpstr>DIFFRACTION</vt:lpstr>
      <vt:lpstr>PowerPoint Presentation</vt:lpstr>
      <vt:lpstr>PowerPoint Presentation</vt:lpstr>
      <vt:lpstr>Physical Model for X-ray Scattering</vt:lpstr>
      <vt:lpstr>Defining the distances (confusing) for a sample</vt:lpstr>
      <vt:lpstr>Diffraction In a Crystal of Many Atoms</vt:lpstr>
      <vt:lpstr>Diffraction Theory</vt:lpstr>
      <vt:lpstr>The Bottom Line</vt:lpstr>
      <vt:lpstr>The Laue Condition</vt:lpstr>
      <vt:lpstr>From Laue to Bragg</vt:lpstr>
      <vt:lpstr>How does this limit ?</vt:lpstr>
    </vt:vector>
  </TitlesOfParts>
  <Company>West Virginia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Defects in Solids</dc:title>
  <dc:creator>David Lederman</dc:creator>
  <cp:lastModifiedBy>Mikel Holcomb</cp:lastModifiedBy>
  <cp:revision>339</cp:revision>
  <dcterms:created xsi:type="dcterms:W3CDTF">2010-09-14T01:20:10Z</dcterms:created>
  <dcterms:modified xsi:type="dcterms:W3CDTF">2022-08-31T16:22:45Z</dcterms:modified>
</cp:coreProperties>
</file>